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0" r:id="rId4"/>
    <p:sldId id="258" r:id="rId5"/>
    <p:sldId id="266" r:id="rId6"/>
    <p:sldId id="259" r:id="rId7"/>
    <p:sldId id="267" r:id="rId8"/>
    <p:sldId id="268" r:id="rId9"/>
    <p:sldId id="261" r:id="rId10"/>
    <p:sldId id="263" r:id="rId11"/>
    <p:sldId id="264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dkolis Ruslan" initials="RR" lastIdx="2" clrIdx="0">
    <p:extLst>
      <p:ext uri="{19B8F6BF-5375-455C-9EA6-DF929625EA0E}">
        <p15:presenceInfo xmlns:p15="http://schemas.microsoft.com/office/powerpoint/2012/main" userId="S-1-5-21-2437565300-2024630967-1388371115-1705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176" autoAdjust="0"/>
  </p:normalViewPr>
  <p:slideViewPr>
    <p:cSldViewPr snapToGrid="0" snapToObjects="1">
      <p:cViewPr varScale="1">
        <p:scale>
          <a:sx n="79" d="100"/>
          <a:sy n="79" d="100"/>
        </p:scale>
        <p:origin x="123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2T16:34:06.063" idx="2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1392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Здравствуйте, уважаемые члены комиссии и коллеги!</a:t>
            </a:r>
            <a:b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Тема моей дипломной работы — "</a:t>
            </a:r>
            <a:r>
              <a:rPr lang="ru-RU" sz="1800" b="1" i="1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Разработка методов создания виртуального помощника с визуализацией на </a:t>
            </a:r>
            <a:r>
              <a:rPr lang="ru-RU" sz="1800" b="1" i="1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Unreal</a:t>
            </a:r>
            <a:r>
              <a:rPr lang="ru-RU" sz="1800" b="1" i="1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Engine 5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".</a:t>
            </a:r>
            <a:b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Данный проект виртуального помощника, разработанный на базе системы контекстного понимания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ChatGPT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имеет огромные перспективы для дальнейшего развития и основополагающей для интеграции в различные сферы. К примеру выполнять обязанности банковского ассистента, психотерапевта, умного дома или даже няни.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Переход к презентации видео!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Основная цель моей работы заключалась в создании виртуального помощника, который может взаимодействовать с пользователями через голосовые команды и отвечать им в виде визуального персонажа с реалистичной мимикой и синхронизацией речи. Для достижения этой цели были поставлены следующие задачи: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Анализ существующих методов и инструментов разработки виртуальных ассистентов.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Проектирование и реализация модели виртуального помощника.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Оптимизация производительности приложения.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Анализ результатов и перспектив применения разработанного помощника.</a:t>
            </a:r>
            <a:b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рамках технической части работа поделена на 4 модуля которые представлены ниже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Первом модуле —была реализация виртуального помощника. Здесь я сосредоточился на установке помощника на сцену, добавлении мимики, базовых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анимаций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синхронизации движения губ (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Lip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Sync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 Для создания реалистичного персонажа я интегрировал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Metahuman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Это позволило добиться высокой степени реалистичности визуального образа помощника.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Во втором модуле - Была реализована система распознавания речи, на основе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source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библиотеки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Whisper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от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OpenAI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Процесс преобразования аудиофайла в текст включает несколько этапов.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5FF53D1E-2D9E-431A-8D90-A77B54179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Сначала аудиофайл проходит предварительную обработку, где происходит нормализация уровня громкости и фильтрация шумов. Затем аудиосигнал преобразуется в спектрограммы, представляющие частотное содержание звука во времени.</a:t>
            </a:r>
            <a:b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Эти спектрограммы подаются на вход модели на основе архитектуры трансформера. Модель, обученная на большом количестве данных с различными акцентами и шумами, размер модели можно выбрать, она использует механизм внимания для точного распознавания паттернов в аудиосигнале. На выходе модель генерирует текст, который может дополнительно обрабатываться для коррекции орфографии и пунктуации.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Whisper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обеспечивает высокую точность распознавания, и имеет многоязычность что делает его эффективным инструментом для преобразования речи в текст в различных условиях.</a:t>
            </a:r>
          </a:p>
          <a:p>
            <a:endParaRPr lang="ru-RU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третем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модуле была реализация двух сервисов на основе методов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REST API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такие как POST и GET запросы в сервисы и их парсеров на языке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++.</a:t>
            </a:r>
            <a:b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Этот блок включает в себя отправку запросов к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ProxyApi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ElevenLabs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для генерации ответов и их обработку в аудиофайл.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написание запросов в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ElevenLabs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который преобразует текст в аудиофайл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использовались внутренние инструменты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Unreal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Engine, для выполнения HTTP-запросов и обработки JSON-ответов.</a:t>
            </a:r>
            <a:b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Несмотря на то что есть возможность использовать внутренние инструменты для преобразование текста в аудиофайл, был сделан выбор в пользу стороннего сервиса так как русская речь имела более роботизированный звук с англоязычным акцентом.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68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Написание запросов в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ProxyApi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было реализовано на языке C++. Помимо запросов был реализован парсер JSON объектов, который преобразовывает JSON ответы в строковые значения. Это решение позволило улучшить производительность и гибкость системы, так как можно более точно управлять процессом обработки данных и оптимизировать его под конкретные задачи.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65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Четвертый модуль — разработка системы контекстов.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Эта система позволяет виртуальному помощнику использовать различные памятки и правила для формирования ответов.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зависимости от ситуации, помощник может выступать как простой собеседник, банковский консультант или психотерапевт. Это обеспечивает гибкость и адаптивность системы, позволяя ей эффективно работать в различных сценариях использования. Поэтому под нужды пользователя имеется возможность ввода собственного контекста, языковые модели очень чувствительны к контексту поэтому задаваемый контекст должен иметь чёткое описание, последовательность, желаемый результат и не должен содержать неоднозначности и по возможности давать контекст который дополняет деталями запрос и позволяет языковой модели лучше предсказывать следующие токены для ответа.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5" name="Text 1"/>
          <p:cNvSpPr/>
          <p:nvPr/>
        </p:nvSpPr>
        <p:spPr>
          <a:xfrm>
            <a:off x="743069" y="704612"/>
            <a:ext cx="6728517" cy="9274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12700">
              <a:defRPr sz="900" b="1" spc="-5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ru-RU" sz="2400" dirty="0">
                <a:solidFill>
                  <a:schemeClr val="bg2">
                    <a:lumMod val="90000"/>
                  </a:schemeClr>
                </a:solidFill>
              </a:rPr>
              <a:t>Московский</a:t>
            </a:r>
            <a:r>
              <a:rPr lang="ru-RU" sz="2400" spc="2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ru-RU" sz="2400" spc="-20" dirty="0">
                <a:solidFill>
                  <a:schemeClr val="bg2">
                    <a:lumMod val="90000"/>
                  </a:schemeClr>
                </a:solidFill>
              </a:rPr>
              <a:t>государственный</a:t>
            </a:r>
            <a:r>
              <a:rPr lang="ru-RU" sz="2400" spc="25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ru-RU" sz="2400" spc="-10" dirty="0">
                <a:solidFill>
                  <a:schemeClr val="bg2">
                    <a:lumMod val="90000"/>
                  </a:schemeClr>
                </a:solidFill>
              </a:rPr>
              <a:t>технический</a:t>
            </a:r>
            <a:r>
              <a:rPr lang="ru-RU" sz="2400" spc="2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ru-RU" sz="2400" spc="-15" dirty="0">
                <a:solidFill>
                  <a:schemeClr val="bg2">
                    <a:lumMod val="90000"/>
                  </a:schemeClr>
                </a:solidFill>
              </a:rPr>
              <a:t>университет</a:t>
            </a:r>
            <a:r>
              <a:rPr lang="ru-RU" sz="2400" spc="2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ru-RU" sz="2400" spc="5" dirty="0">
                <a:solidFill>
                  <a:schemeClr val="bg2">
                    <a:lumMod val="90000"/>
                  </a:schemeClr>
                </a:solidFill>
              </a:rPr>
              <a:t>имени</a:t>
            </a:r>
            <a:r>
              <a:rPr lang="ru-RU" sz="2400" spc="25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ru-RU" sz="2400" spc="-55" dirty="0">
                <a:solidFill>
                  <a:schemeClr val="bg2">
                    <a:lumMod val="90000"/>
                  </a:schemeClr>
                </a:solidFill>
              </a:rPr>
              <a:t>Н.Э.</a:t>
            </a:r>
            <a:r>
              <a:rPr lang="ru-RU" sz="2400" spc="25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ru-RU" sz="2400" spc="-15" dirty="0">
                <a:solidFill>
                  <a:schemeClr val="bg2">
                    <a:lumMod val="90000"/>
                  </a:schemeClr>
                </a:solidFill>
              </a:rPr>
              <a:t>Баумана</a:t>
            </a:r>
          </a:p>
        </p:txBody>
      </p:sp>
      <p:pic>
        <p:nvPicPr>
          <p:cNvPr id="7" name="object 3" descr="object 3">
            <a:extLst>
              <a:ext uri="{FF2B5EF4-FFF2-40B4-BE49-F238E27FC236}">
                <a16:creationId xmlns:a16="http://schemas.microsoft.com/office/drawing/2014/main" id="{6E090619-C771-4B22-B3ED-2EF474DE6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883" y="-457201"/>
            <a:ext cx="6728517" cy="8686801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 1">
            <a:extLst>
              <a:ext uri="{FF2B5EF4-FFF2-40B4-BE49-F238E27FC236}">
                <a16:creationId xmlns:a16="http://schemas.microsoft.com/office/drawing/2014/main" id="{447216BB-4D14-42F6-9608-DCB65497753C}"/>
              </a:ext>
            </a:extLst>
          </p:cNvPr>
          <p:cNvSpPr/>
          <p:nvPr/>
        </p:nvSpPr>
        <p:spPr>
          <a:xfrm>
            <a:off x="586683" y="7544544"/>
            <a:ext cx="6728517" cy="4637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12700">
              <a:defRPr sz="900" b="1" spc="-5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ru-RU" sz="2000" spc="-15" dirty="0">
                <a:solidFill>
                  <a:schemeClr val="bg2">
                    <a:lumMod val="90000"/>
                  </a:schemeClr>
                </a:solidFill>
              </a:rPr>
              <a:t>Научный руководитель </a:t>
            </a:r>
            <a:r>
              <a:rPr lang="ru-RU" sz="2000" spc="-15" dirty="0" err="1">
                <a:solidFill>
                  <a:schemeClr val="bg2">
                    <a:lumMod val="90000"/>
                  </a:schemeClr>
                </a:solidFill>
              </a:rPr>
              <a:t>Витюков</a:t>
            </a:r>
            <a:r>
              <a:rPr lang="ru-RU" sz="2000" spc="-15" dirty="0">
                <a:solidFill>
                  <a:schemeClr val="bg2">
                    <a:lumMod val="90000"/>
                  </a:schemeClr>
                </a:solidFill>
              </a:rPr>
              <a:t> Ф.А.</a:t>
            </a:r>
            <a:br>
              <a:rPr lang="ru-RU" sz="2000" spc="-15" dirty="0">
                <a:solidFill>
                  <a:schemeClr val="bg2">
                    <a:lumMod val="90000"/>
                  </a:schemeClr>
                </a:solidFill>
              </a:rPr>
            </a:br>
            <a:r>
              <a:rPr lang="ru-RU" sz="2000" spc="-15" dirty="0">
                <a:solidFill>
                  <a:schemeClr val="bg2">
                    <a:lumMod val="90000"/>
                  </a:schemeClr>
                </a:solidFill>
              </a:rPr>
              <a:t>Россия</a:t>
            </a:r>
            <a:r>
              <a:rPr lang="en-US" sz="2000" spc="-15" dirty="0">
                <a:solidFill>
                  <a:schemeClr val="bg2">
                    <a:lumMod val="90000"/>
                  </a:schemeClr>
                </a:solidFill>
              </a:rPr>
              <a:t>,</a:t>
            </a:r>
            <a:r>
              <a:rPr lang="ru-RU" sz="2000" spc="-15" dirty="0">
                <a:solidFill>
                  <a:schemeClr val="bg2">
                    <a:lumMod val="90000"/>
                  </a:schemeClr>
                </a:solidFill>
              </a:rPr>
              <a:t> Москва</a:t>
            </a:r>
            <a:r>
              <a:rPr lang="en-US" sz="2000" spc="-15" dirty="0">
                <a:solidFill>
                  <a:schemeClr val="bg2">
                    <a:lumMod val="90000"/>
                  </a:schemeClr>
                </a:solidFill>
              </a:rPr>
              <a:t>,</a:t>
            </a:r>
            <a:r>
              <a:rPr lang="ru-RU" sz="2000" spc="-15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ru-RU" sz="2000" spc="-15" dirty="0" err="1">
                <a:solidFill>
                  <a:schemeClr val="bg2">
                    <a:lumMod val="90000"/>
                  </a:schemeClr>
                </a:solidFill>
              </a:rPr>
              <a:t>Редколис</a:t>
            </a:r>
            <a:r>
              <a:rPr lang="ru-RU" sz="2000" spc="-15" dirty="0">
                <a:solidFill>
                  <a:schemeClr val="bg2">
                    <a:lumMod val="90000"/>
                  </a:schemeClr>
                </a:solidFill>
              </a:rPr>
              <a:t> Р.Р. РК6-82Б 2024</a:t>
            </a:r>
            <a:br>
              <a:rPr lang="en-US" sz="2000" spc="-15" dirty="0">
                <a:solidFill>
                  <a:schemeClr val="bg2">
                    <a:lumMod val="90000"/>
                  </a:schemeClr>
                </a:solidFill>
              </a:rPr>
            </a:br>
            <a:endParaRPr lang="ru-RU" sz="2000" spc="-15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A02BE7A3-6140-43CF-ADD2-C40CE42BCE5C}"/>
              </a:ext>
            </a:extLst>
          </p:cNvPr>
          <p:cNvSpPr txBox="1"/>
          <p:nvPr/>
        </p:nvSpPr>
        <p:spPr>
          <a:xfrm>
            <a:off x="743069" y="2388660"/>
            <a:ext cx="8476404" cy="2845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R="5080" indent="12700">
              <a:lnSpc>
                <a:spcPct val="107400"/>
              </a:lnSpc>
              <a:defRPr sz="1600" b="1" spc="-2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ru-RU" sz="4400" b="1" i="1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Разработка методов создания виртуального помощника с визуализацией на </a:t>
            </a:r>
            <a:r>
              <a:rPr lang="ru-RU" sz="4400" b="1" i="1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Unreal</a:t>
            </a:r>
            <a:r>
              <a:rPr lang="ru-RU" sz="4400" b="1" i="1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Engine 5</a:t>
            </a:r>
            <a:endParaRPr lang="ru-RU" sz="4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851178"/>
            <a:ext cx="688538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 err="1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Перспективы</a:t>
            </a: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 </a:t>
            </a:r>
            <a:r>
              <a:rPr lang="ru-RU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применения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376" y="1989892"/>
            <a:ext cx="2905006" cy="179534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624376" y="4062889"/>
            <a:ext cx="2905006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Интеграция в рабочие процессы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624376" y="4890492"/>
            <a:ext cx="2905006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Виртуальные помощники могут быть интегрированы в различные рабочие процессы, повышая эффективность и производительность сотрудников.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2638" y="1989892"/>
            <a:ext cx="2905006" cy="179534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862638" y="4062889"/>
            <a:ext cx="2905006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Применение в образовании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862638" y="4890492"/>
            <a:ext cx="2905006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Использование виртуальных помощников в образовательной среде может способствовать персонализации обучения и повышению вовлеченности студентов.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0899" y="1989892"/>
            <a:ext cx="2905125" cy="179546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00899" y="4063008"/>
            <a:ext cx="290512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Использование в медицине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100899" y="4890611"/>
            <a:ext cx="2905125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Виртуальные помощники могут быть задействованы в медицинской сфере для облегчения работы медперсонала и улучшения взаимодействия с пациентами.</a:t>
            </a:r>
            <a:endParaRPr lang="en-US" sz="1750" dirty="0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1E3008FF-A212-4A8E-ABF2-9AA2557B73C5}"/>
              </a:ext>
            </a:extLst>
          </p:cNvPr>
          <p:cNvSpPr>
            <a:spLocks noGrp="1"/>
          </p:cNvSpPr>
          <p:nvPr/>
        </p:nvSpPr>
        <p:spPr>
          <a:xfrm>
            <a:off x="11129058" y="773846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320921-3B40-48F9-9480-72E41177CE63}" type="slidenum">
              <a:rPr lang="en-US" sz="1800" smtClean="0">
                <a:solidFill>
                  <a:schemeClr val="bg1">
                    <a:lumMod val="85000"/>
                  </a:schemeClr>
                </a:solidFill>
              </a:rPr>
              <a:pPr/>
              <a:t>10</a:t>
            </a:fld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/ </a:t>
            </a:r>
            <a:r>
              <a:rPr lang="ru-RU" sz="1800" dirty="0">
                <a:solidFill>
                  <a:schemeClr val="bg1">
                    <a:lumMod val="85000"/>
                  </a:schemeClr>
                </a:solidFill>
              </a:rPr>
              <a:t>11</a:t>
            </a: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324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4" name="Text 1"/>
          <p:cNvSpPr/>
          <p:nvPr/>
        </p:nvSpPr>
        <p:spPr>
          <a:xfrm>
            <a:off x="5492836" y="8114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Заключение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2857976" y="867930"/>
            <a:ext cx="9366409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3080146" y="1008781"/>
            <a:ext cx="423505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Тип работы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767161" y="1008781"/>
            <a:ext cx="423505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Выпускная квалификационная работа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2857976" y="1505033"/>
            <a:ext cx="9366409" cy="9925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3080146" y="1645884"/>
            <a:ext cx="423505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Тема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767161" y="1645884"/>
            <a:ext cx="423505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Разработка виртуального помощника на Unreal Engine 5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2857976" y="2497538"/>
            <a:ext cx="9366409" cy="9925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3080146" y="2638389"/>
            <a:ext cx="423505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Объекты исследования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767161" y="2638389"/>
            <a:ext cx="423505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3D-моделирование, разработка системы на основе искусственного интеллекта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3080146" y="3630894"/>
            <a:ext cx="423505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Основные результаты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7767161" y="3630894"/>
            <a:ext cx="423505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Создание цифрового аватара, разработка системы обработки голоса, интеграция API-сервисов, привязка </a:t>
            </a:r>
            <a:r>
              <a:rPr lang="en-US" sz="1750" dirty="0" err="1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lipsync</a:t>
            </a: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 </a:t>
            </a:r>
            <a:r>
              <a:rPr lang="ru-RU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к</a:t>
            </a: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 </a:t>
            </a:r>
            <a:r>
              <a:rPr lang="en-US" sz="1750" dirty="0" err="1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модели</a:t>
            </a: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 </a:t>
            </a:r>
            <a:r>
              <a:rPr lang="en-US" sz="1750" dirty="0" err="1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MetaHumans</a:t>
            </a:r>
            <a:r>
              <a:rPr lang="ru-RU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.</a:t>
            </a:r>
            <a:endParaRPr lang="en-US" sz="1750" dirty="0"/>
          </a:p>
        </p:txBody>
      </p:sp>
      <p:sp>
        <p:nvSpPr>
          <p:cNvPr id="20" name="Shape 9">
            <a:extLst>
              <a:ext uri="{FF2B5EF4-FFF2-40B4-BE49-F238E27FC236}">
                <a16:creationId xmlns:a16="http://schemas.microsoft.com/office/drawing/2014/main" id="{0B02E070-CAAA-4CCC-9E09-E9F56DF30DCE}"/>
              </a:ext>
            </a:extLst>
          </p:cNvPr>
          <p:cNvSpPr/>
          <p:nvPr/>
        </p:nvSpPr>
        <p:spPr>
          <a:xfrm>
            <a:off x="2850355" y="2504431"/>
            <a:ext cx="9366409" cy="9925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2850356" y="860310"/>
            <a:ext cx="9381649" cy="5561318"/>
          </a:xfrm>
          <a:prstGeom prst="roundRect">
            <a:avLst>
              <a:gd name="adj" fmla="val 230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79F7DA5B-852C-4BAD-8415-C00980695345}"/>
              </a:ext>
            </a:extLst>
          </p:cNvPr>
          <p:cNvSpPr>
            <a:spLocks noGrp="1"/>
          </p:cNvSpPr>
          <p:nvPr/>
        </p:nvSpPr>
        <p:spPr>
          <a:xfrm>
            <a:off x="11129058" y="773846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320921-3B40-48F9-9480-72E41177CE63}" type="slidenum">
              <a:rPr lang="en-US" sz="1800" smtClean="0">
                <a:solidFill>
                  <a:schemeClr val="bg1">
                    <a:lumMod val="85000"/>
                  </a:schemeClr>
                </a:solidFill>
              </a:rPr>
              <a:pPr/>
              <a:t>11</a:t>
            </a:fld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/ </a:t>
            </a:r>
            <a:r>
              <a:rPr lang="ru-RU" sz="1800" dirty="0">
                <a:solidFill>
                  <a:schemeClr val="bg1">
                    <a:lumMod val="85000"/>
                  </a:schemeClr>
                </a:solidFill>
              </a:rPr>
              <a:t>11</a:t>
            </a: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" y="0"/>
            <a:ext cx="14630400" cy="8230195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92365" y="279320"/>
            <a:ext cx="14630399" cy="6924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52"/>
              </a:lnSpc>
              <a:buNone/>
            </a:pPr>
            <a:r>
              <a:rPr lang="ru-RU" sz="4362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Цель и задачи</a:t>
            </a:r>
          </a:p>
        </p:txBody>
      </p:sp>
      <p:sp>
        <p:nvSpPr>
          <p:cNvPr id="6" name="Shape 2"/>
          <p:cNvSpPr/>
          <p:nvPr/>
        </p:nvSpPr>
        <p:spPr>
          <a:xfrm>
            <a:off x="1157469" y="1563528"/>
            <a:ext cx="5603436" cy="3402101"/>
          </a:xfrm>
          <a:prstGeom prst="roundRect">
            <a:avLst>
              <a:gd name="adj" fmla="val 264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903757" y="1718990"/>
            <a:ext cx="4086344" cy="6922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26"/>
              </a:lnSpc>
              <a:buNone/>
            </a:pPr>
            <a:r>
              <a:rPr lang="ru-RU" sz="2400" b="1" dirty="0">
                <a:solidFill>
                  <a:srgbClr val="DAD8E9"/>
                </a:solidFill>
                <a:latin typeface="+mj-lt"/>
                <a:ea typeface="Mukta" pitchFamily="34" charset="-122"/>
              </a:rPr>
              <a:t>Цель</a:t>
            </a:r>
            <a:r>
              <a:rPr lang="en-US" sz="2400" b="1" dirty="0">
                <a:solidFill>
                  <a:srgbClr val="DAD8E9"/>
                </a:solidFill>
                <a:latin typeface="+mj-lt"/>
                <a:ea typeface="Mukta" pitchFamily="34" charset="-122"/>
              </a:rPr>
              <a:t> </a:t>
            </a:r>
            <a:r>
              <a:rPr lang="ru-RU" sz="2400" b="1" dirty="0">
                <a:solidFill>
                  <a:srgbClr val="DAD8E9"/>
                </a:solidFill>
                <a:latin typeface="+mj-lt"/>
                <a:ea typeface="Mukta" pitchFamily="34" charset="-122"/>
              </a:rPr>
              <a:t>работы</a:t>
            </a:r>
            <a:endParaRPr lang="en-US" sz="2181" b="1" dirty="0">
              <a:latin typeface="+mj-lt"/>
            </a:endParaRPr>
          </a:p>
        </p:txBody>
      </p:sp>
      <p:sp>
        <p:nvSpPr>
          <p:cNvPr id="8" name="Text 4"/>
          <p:cNvSpPr/>
          <p:nvPr/>
        </p:nvSpPr>
        <p:spPr>
          <a:xfrm>
            <a:off x="1396185" y="2199573"/>
            <a:ext cx="5315843" cy="24811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2"/>
              </a:lnSpc>
            </a:pPr>
            <a:r>
              <a:rPr lang="ru-RU" sz="1745" b="1" dirty="0">
                <a:solidFill>
                  <a:srgbClr val="DAD8E9"/>
                </a:solidFill>
                <a:ea typeface="Mukta" pitchFamily="34" charset="-122"/>
              </a:rPr>
              <a:t>Создать функционального визуализированного помощника, который может обрабатывать голосовые команды и отвечать голосом.</a:t>
            </a:r>
            <a:endParaRPr lang="en-US" sz="1745" b="1" dirty="0">
              <a:solidFill>
                <a:srgbClr val="DAD8E9"/>
              </a:solidFill>
              <a:latin typeface="Mukta" pitchFamily="34" charset="0"/>
              <a:ea typeface="Mukta" pitchFamily="34" charset="-122"/>
            </a:endParaRPr>
          </a:p>
        </p:txBody>
      </p:sp>
      <p:sp>
        <p:nvSpPr>
          <p:cNvPr id="9" name="Shape 5"/>
          <p:cNvSpPr/>
          <p:nvPr/>
        </p:nvSpPr>
        <p:spPr>
          <a:xfrm>
            <a:off x="7640300" y="1589700"/>
            <a:ext cx="5832632" cy="3375930"/>
          </a:xfrm>
          <a:prstGeom prst="roundRect">
            <a:avLst>
              <a:gd name="adj" fmla="val 264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0039993" y="1721808"/>
            <a:ext cx="3832265" cy="3461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26"/>
              </a:lnSpc>
              <a:buNone/>
            </a:pPr>
            <a:r>
              <a:rPr lang="ru-RU" sz="2181" b="1" dirty="0">
                <a:solidFill>
                  <a:srgbClr val="DAD8E9"/>
                </a:solidFill>
                <a:latin typeface="+mj-lt"/>
                <a:cs typeface="Prompt" pitchFamily="34" charset="-120"/>
              </a:rPr>
              <a:t>Задачи</a:t>
            </a:r>
            <a:endParaRPr lang="en-US" sz="2181" b="1" dirty="0">
              <a:solidFill>
                <a:srgbClr val="DAD8E9"/>
              </a:solidFill>
              <a:latin typeface="+mj-lt"/>
              <a:cs typeface="Prompt" pitchFamily="34" charset="-12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7869495" y="2175356"/>
            <a:ext cx="5603436" cy="25179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2"/>
              </a:lnSpc>
              <a:buNone/>
            </a:pPr>
            <a:r>
              <a:rPr lang="ru-RU" sz="1745" b="1" dirty="0">
                <a:solidFill>
                  <a:srgbClr val="DAD8E9"/>
                </a:solidFill>
                <a:latin typeface="Calibri (Body)"/>
                <a:ea typeface="Mukta" pitchFamily="34" charset="-122"/>
                <a:cs typeface="Mukta" pitchFamily="34" charset="-120"/>
              </a:rPr>
              <a:t>Анализ существующих методов и инструментов разработки виртуальных ассистентов;</a:t>
            </a:r>
            <a:br>
              <a:rPr lang="ru-RU" sz="1745" b="1" dirty="0">
                <a:solidFill>
                  <a:srgbClr val="DAD8E9"/>
                </a:solidFill>
                <a:latin typeface="Calibri (Body)"/>
                <a:ea typeface="Mukta" pitchFamily="34" charset="-122"/>
                <a:cs typeface="Mukta" pitchFamily="34" charset="-120"/>
              </a:rPr>
            </a:br>
            <a:r>
              <a:rPr lang="ru-RU" sz="1745" b="1" dirty="0">
                <a:solidFill>
                  <a:srgbClr val="DAD8E9"/>
                </a:solidFill>
                <a:latin typeface="Calibri (Body)"/>
                <a:ea typeface="Mukta" pitchFamily="34" charset="-122"/>
                <a:cs typeface="Mukta" pitchFamily="34" charset="-120"/>
              </a:rPr>
              <a:t>Проектирование и реализация модели виртуального помощника;</a:t>
            </a:r>
            <a:br>
              <a:rPr lang="ru-RU" sz="1745" b="1" dirty="0">
                <a:solidFill>
                  <a:srgbClr val="DAD8E9"/>
                </a:solidFill>
                <a:latin typeface="Calibri (Body)"/>
                <a:ea typeface="Mukta" pitchFamily="34" charset="-122"/>
                <a:cs typeface="Mukta" pitchFamily="34" charset="-120"/>
              </a:rPr>
            </a:br>
            <a:r>
              <a:rPr lang="ru-RU" sz="1745" b="1" dirty="0">
                <a:solidFill>
                  <a:srgbClr val="DAD8E9"/>
                </a:solidFill>
                <a:latin typeface="Calibri (Body)"/>
                <a:ea typeface="Mukta" pitchFamily="34" charset="-122"/>
                <a:cs typeface="Mukta" pitchFamily="34" charset="-120"/>
              </a:rPr>
              <a:t>Оптимизация производительности приложения; </a:t>
            </a:r>
            <a:br>
              <a:rPr lang="ru-RU" sz="1745" b="1" dirty="0">
                <a:solidFill>
                  <a:srgbClr val="DAD8E9"/>
                </a:solidFill>
                <a:latin typeface="Calibri (Body)"/>
                <a:ea typeface="Mukta" pitchFamily="34" charset="-122"/>
                <a:cs typeface="Mukta" pitchFamily="34" charset="-120"/>
              </a:rPr>
            </a:br>
            <a:r>
              <a:rPr lang="ru-RU" sz="1745" b="1" dirty="0">
                <a:solidFill>
                  <a:srgbClr val="DAD8E9"/>
                </a:solidFill>
                <a:latin typeface="Calibri (Body)"/>
                <a:ea typeface="Mukta" pitchFamily="34" charset="-122"/>
                <a:cs typeface="Mukta" pitchFamily="34" charset="-120"/>
              </a:rPr>
              <a:t>Анализ результатов и перспектив применения разработанного помощника.</a:t>
            </a:r>
            <a:br>
              <a:rPr lang="ru-RU" sz="1745" b="1" dirty="0">
                <a:solidFill>
                  <a:srgbClr val="DAD8E9"/>
                </a:solidFill>
                <a:latin typeface="Calibri (Body)"/>
                <a:ea typeface="Mukta" pitchFamily="34" charset="-122"/>
                <a:cs typeface="Mukta" pitchFamily="34" charset="-120"/>
              </a:rPr>
            </a:br>
            <a:endParaRPr lang="en-US" sz="1745" b="1" dirty="0">
              <a:latin typeface="Calibri (Body)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3F0B035-F3B7-4951-BAA9-B01CACFA1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A0406A74-A466-477C-B7AA-5509BB6F04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object 11">
            <a:extLst>
              <a:ext uri="{FF2B5EF4-FFF2-40B4-BE49-F238E27FC236}">
                <a16:creationId xmlns:a16="http://schemas.microsoft.com/office/drawing/2014/main" id="{61DAF447-811E-44EC-B64B-804950C764D2}"/>
              </a:ext>
            </a:extLst>
          </p:cNvPr>
          <p:cNvSpPr/>
          <p:nvPr/>
        </p:nvSpPr>
        <p:spPr>
          <a:xfrm>
            <a:off x="152400" y="1013674"/>
            <a:ext cx="14013180" cy="10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45719" rIns="45719"/>
          <a:lstStyle/>
          <a:p>
            <a:pPr>
              <a:defRPr sz="1800" spc="0">
                <a:latin typeface="Calibri"/>
                <a:ea typeface="Calibri"/>
                <a:cs typeface="Calibri"/>
                <a:sym typeface="Calibri"/>
              </a:defRPr>
            </a:pPr>
            <a:endParaRPr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Shape 2">
            <a:extLst>
              <a:ext uri="{FF2B5EF4-FFF2-40B4-BE49-F238E27FC236}">
                <a16:creationId xmlns:a16="http://schemas.microsoft.com/office/drawing/2014/main" id="{C419A64E-B840-45C9-9A9B-2C08FDD7B5DD}"/>
              </a:ext>
            </a:extLst>
          </p:cNvPr>
          <p:cNvSpPr/>
          <p:nvPr/>
        </p:nvSpPr>
        <p:spPr>
          <a:xfrm>
            <a:off x="1036921" y="5758615"/>
            <a:ext cx="2816888" cy="1814912"/>
          </a:xfrm>
          <a:prstGeom prst="roundRect">
            <a:avLst>
              <a:gd name="adj" fmla="val 264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pPr algn="ctr">
              <a:lnSpc>
                <a:spcPts val="2792"/>
              </a:lnSpc>
            </a:pPr>
            <a:r>
              <a:rPr lang="ru-RU" sz="1745" b="1" dirty="0">
                <a:solidFill>
                  <a:srgbClr val="DAD8E9"/>
                </a:solidFill>
                <a:ea typeface="Mukta" pitchFamily="34" charset="-122"/>
              </a:rPr>
              <a:t>1-й модуль</a:t>
            </a:r>
          </a:p>
          <a:p>
            <a:pPr>
              <a:lnSpc>
                <a:spcPts val="2792"/>
              </a:lnSpc>
            </a:pPr>
            <a:r>
              <a:rPr lang="ru-RU" sz="1745" b="1" dirty="0">
                <a:solidFill>
                  <a:srgbClr val="DAD8E9"/>
                </a:solidFill>
                <a:ea typeface="Mukta" pitchFamily="34" charset="-122"/>
              </a:rPr>
              <a:t>Реализация виртуального помощника</a:t>
            </a:r>
            <a:br>
              <a:rPr lang="ru-RU" sz="1745" b="1" dirty="0">
                <a:solidFill>
                  <a:srgbClr val="DAD8E9"/>
                </a:solidFill>
                <a:ea typeface="Mukta" pitchFamily="34" charset="-122"/>
              </a:rPr>
            </a:br>
            <a:r>
              <a:rPr lang="ru-RU" sz="1745" b="1" dirty="0">
                <a:solidFill>
                  <a:srgbClr val="DAD8E9"/>
                </a:solidFill>
                <a:ea typeface="Mukta" pitchFamily="34" charset="-122"/>
              </a:rPr>
              <a:t>Настройка интерактивного поведения помощника</a:t>
            </a:r>
          </a:p>
        </p:txBody>
      </p:sp>
      <p:sp>
        <p:nvSpPr>
          <p:cNvPr id="26" name="Shape 2">
            <a:extLst>
              <a:ext uri="{FF2B5EF4-FFF2-40B4-BE49-F238E27FC236}">
                <a16:creationId xmlns:a16="http://schemas.microsoft.com/office/drawing/2014/main" id="{CB98342A-CE64-4FD9-A009-42FCCD13FCCA}"/>
              </a:ext>
            </a:extLst>
          </p:cNvPr>
          <p:cNvSpPr/>
          <p:nvPr/>
        </p:nvSpPr>
        <p:spPr>
          <a:xfrm>
            <a:off x="4342102" y="5758615"/>
            <a:ext cx="2816888" cy="1814912"/>
          </a:xfrm>
          <a:prstGeom prst="roundRect">
            <a:avLst>
              <a:gd name="adj" fmla="val 264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pPr algn="ctr"/>
            <a:r>
              <a:rPr lang="ru-RU" sz="1600" b="1" dirty="0">
                <a:solidFill>
                  <a:srgbClr val="DAD8E9"/>
                </a:solidFill>
                <a:latin typeface="+mj-lt"/>
                <a:ea typeface="Mukta" pitchFamily="34" charset="-122"/>
              </a:rPr>
              <a:t>2-й модуль</a:t>
            </a:r>
            <a:endParaRPr lang="en-US" sz="1600" b="1" dirty="0">
              <a:latin typeface="+mj-lt"/>
            </a:endParaRPr>
          </a:p>
          <a:p>
            <a:endParaRPr lang="ru-RU" sz="1745" b="1" dirty="0">
              <a:solidFill>
                <a:srgbClr val="DAD8E9"/>
              </a:solidFill>
              <a:ea typeface="Mukta" pitchFamily="34" charset="-122"/>
            </a:endParaRPr>
          </a:p>
          <a:p>
            <a:r>
              <a:rPr lang="ru-RU" sz="1745" b="1" dirty="0">
                <a:solidFill>
                  <a:srgbClr val="DAD8E9"/>
                </a:solidFill>
                <a:ea typeface="Mukta" pitchFamily="34" charset="-122"/>
              </a:rPr>
              <a:t>Разработка системы распознавания речи</a:t>
            </a:r>
          </a:p>
        </p:txBody>
      </p:sp>
      <p:sp>
        <p:nvSpPr>
          <p:cNvPr id="27" name="Shape 2">
            <a:extLst>
              <a:ext uri="{FF2B5EF4-FFF2-40B4-BE49-F238E27FC236}">
                <a16:creationId xmlns:a16="http://schemas.microsoft.com/office/drawing/2014/main" id="{8F55D301-54A8-48D0-BF51-ED1D0B1F3721}"/>
              </a:ext>
            </a:extLst>
          </p:cNvPr>
          <p:cNvSpPr/>
          <p:nvPr/>
        </p:nvSpPr>
        <p:spPr>
          <a:xfrm>
            <a:off x="7647283" y="5758615"/>
            <a:ext cx="2816888" cy="1814912"/>
          </a:xfrm>
          <a:prstGeom prst="roundRect">
            <a:avLst>
              <a:gd name="adj" fmla="val 264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pPr algn="ctr"/>
            <a:r>
              <a:rPr lang="ru-RU" sz="1745" b="1" dirty="0">
                <a:solidFill>
                  <a:srgbClr val="DAD8E9"/>
                </a:solidFill>
                <a:ea typeface="Mukta" pitchFamily="34" charset="-122"/>
              </a:rPr>
              <a:t>3-й модуль</a:t>
            </a:r>
            <a:endParaRPr lang="en-US" sz="1745" b="1" dirty="0">
              <a:solidFill>
                <a:srgbClr val="DAD8E9"/>
              </a:solidFill>
              <a:ea typeface="Mukta" pitchFamily="34" charset="-122"/>
            </a:endParaRPr>
          </a:p>
          <a:p>
            <a:endParaRPr lang="ru-RU" sz="1745" b="1" dirty="0">
              <a:solidFill>
                <a:srgbClr val="DAD8E9"/>
              </a:solidFill>
              <a:ea typeface="Mukta" pitchFamily="34" charset="-122"/>
            </a:endParaRPr>
          </a:p>
          <a:p>
            <a:r>
              <a:rPr lang="ru-RU" sz="1745" b="1" dirty="0">
                <a:solidFill>
                  <a:srgbClr val="DAD8E9"/>
                </a:solidFill>
                <a:ea typeface="Mukta" pitchFamily="34" charset="-122"/>
              </a:rPr>
              <a:t>Интеграция с внешними сервисами через REST API</a:t>
            </a:r>
          </a:p>
        </p:txBody>
      </p:sp>
      <p:sp>
        <p:nvSpPr>
          <p:cNvPr id="28" name="Shape 2">
            <a:extLst>
              <a:ext uri="{FF2B5EF4-FFF2-40B4-BE49-F238E27FC236}">
                <a16:creationId xmlns:a16="http://schemas.microsoft.com/office/drawing/2014/main" id="{DAE56953-91FC-4ADC-AA27-3908A283EE6F}"/>
              </a:ext>
            </a:extLst>
          </p:cNvPr>
          <p:cNvSpPr/>
          <p:nvPr/>
        </p:nvSpPr>
        <p:spPr>
          <a:xfrm>
            <a:off x="10952464" y="5770235"/>
            <a:ext cx="2816888" cy="1814912"/>
          </a:xfrm>
          <a:prstGeom prst="roundRect">
            <a:avLst>
              <a:gd name="adj" fmla="val 264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pPr algn="ctr"/>
            <a:r>
              <a:rPr lang="ru-RU" sz="1600" b="1" dirty="0">
                <a:solidFill>
                  <a:srgbClr val="DAD8E9"/>
                </a:solidFill>
                <a:latin typeface="+mj-lt"/>
                <a:ea typeface="Mukta" pitchFamily="34" charset="-122"/>
              </a:rPr>
              <a:t>4-й модуль</a:t>
            </a:r>
            <a:endParaRPr lang="en-US" sz="1600" b="1" dirty="0">
              <a:latin typeface="+mj-lt"/>
            </a:endParaRPr>
          </a:p>
          <a:p>
            <a:endParaRPr lang="ru-RU" sz="1745" b="1" dirty="0">
              <a:solidFill>
                <a:srgbClr val="DAD8E9"/>
              </a:solidFill>
              <a:ea typeface="Mukta" pitchFamily="34" charset="-122"/>
            </a:endParaRPr>
          </a:p>
          <a:p>
            <a:pPr>
              <a:lnSpc>
                <a:spcPts val="2792"/>
              </a:lnSpc>
            </a:pPr>
            <a:r>
              <a:rPr lang="ru-RU" sz="1745" b="1" dirty="0">
                <a:solidFill>
                  <a:srgbClr val="DAD8E9"/>
                </a:solidFill>
                <a:ea typeface="Mukta" pitchFamily="34" charset="-122"/>
              </a:rPr>
              <a:t>Разработка системы</a:t>
            </a:r>
            <a:br>
              <a:rPr lang="ru-RU" sz="1745" b="1" dirty="0">
                <a:solidFill>
                  <a:srgbClr val="DAD8E9"/>
                </a:solidFill>
                <a:ea typeface="Mukta" pitchFamily="34" charset="-122"/>
              </a:rPr>
            </a:br>
            <a:r>
              <a:rPr lang="ru-RU" sz="1745" b="1" dirty="0">
                <a:solidFill>
                  <a:srgbClr val="DAD8E9"/>
                </a:solidFill>
                <a:ea typeface="Mukta" pitchFamily="34" charset="-122"/>
              </a:rPr>
              <a:t>контекстного понимания</a:t>
            </a:r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B24DFCC-432E-4A81-9393-B5CE70EA2A85}"/>
              </a:ext>
            </a:extLst>
          </p:cNvPr>
          <p:cNvSpPr>
            <a:spLocks noGrp="1"/>
          </p:cNvSpPr>
          <p:nvPr/>
        </p:nvSpPr>
        <p:spPr>
          <a:xfrm>
            <a:off x="11129058" y="773846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320921-3B40-48F9-9480-72E41177CE63}" type="slidenum">
              <a:rPr lang="en-US" sz="1800" smtClean="0">
                <a:solidFill>
                  <a:schemeClr val="bg1">
                    <a:lumMod val="85000"/>
                  </a:schemeClr>
                </a:solidFill>
              </a:rPr>
              <a:pPr/>
              <a:t>2</a:t>
            </a:fld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/ </a:t>
            </a:r>
            <a:r>
              <a:rPr lang="ru-RU" sz="1800" dirty="0">
                <a:solidFill>
                  <a:schemeClr val="bg1">
                    <a:lumMod val="85000"/>
                  </a:schemeClr>
                </a:solidFill>
              </a:rPr>
              <a:t>11</a:t>
            </a: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934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2934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32934"/>
          </a:xfrm>
          <a:prstGeom prst="rect">
            <a:avLst/>
          </a:prstGeom>
          <a:solidFill>
            <a:srgbClr val="0B0C23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650212" y="607576"/>
            <a:ext cx="9329857" cy="1381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37"/>
              </a:lnSpc>
              <a:buNone/>
            </a:pPr>
            <a:r>
              <a:rPr lang="ru-RU" sz="435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Создание</a:t>
            </a:r>
            <a:r>
              <a:rPr lang="en-US" sz="435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 модели</a:t>
            </a:r>
            <a:r>
              <a:rPr lang="ru-RU" sz="435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 </a:t>
            </a:r>
            <a:r>
              <a:rPr lang="en-US" sz="435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MetaHumans</a:t>
            </a:r>
            <a:r>
              <a:rPr lang="ru-RU" sz="435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 и</a:t>
            </a:r>
            <a:r>
              <a:rPr lang="en-US" sz="435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 </a:t>
            </a:r>
            <a:r>
              <a:rPr lang="ru-RU" sz="435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п</a:t>
            </a:r>
            <a:r>
              <a:rPr lang="en-US" sz="4350" dirty="0" err="1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ривязка</a:t>
            </a:r>
            <a:r>
              <a:rPr lang="en-US" sz="435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 </a:t>
            </a:r>
            <a:r>
              <a:rPr lang="en-US" sz="4350" dirty="0" err="1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lipsync</a:t>
            </a:r>
            <a:r>
              <a:rPr lang="en-US" sz="435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 </a:t>
            </a:r>
            <a:endParaRPr lang="en-US" sz="4350" dirty="0"/>
          </a:p>
        </p:txBody>
      </p:sp>
      <p:sp>
        <p:nvSpPr>
          <p:cNvPr id="7" name="Shape 3"/>
          <p:cNvSpPr/>
          <p:nvPr/>
        </p:nvSpPr>
        <p:spPr>
          <a:xfrm>
            <a:off x="0" y="2599907"/>
            <a:ext cx="497086" cy="497086"/>
          </a:xfrm>
          <a:prstGeom prst="roundRect">
            <a:avLst>
              <a:gd name="adj" fmla="val 20004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86571" y="2641222"/>
            <a:ext cx="123944" cy="4143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62"/>
              </a:lnSpc>
              <a:buNone/>
            </a:pPr>
            <a:r>
              <a:rPr lang="en-US" sz="261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610" dirty="0"/>
          </a:p>
        </p:txBody>
      </p:sp>
      <p:sp>
        <p:nvSpPr>
          <p:cNvPr id="9" name="Text 5"/>
          <p:cNvSpPr/>
          <p:nvPr/>
        </p:nvSpPr>
        <p:spPr>
          <a:xfrm>
            <a:off x="717947" y="2675869"/>
            <a:ext cx="2244804" cy="10358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19"/>
              </a:lnSpc>
              <a:buNone/>
            </a:pPr>
            <a:r>
              <a:rPr lang="en-US" sz="2175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Синхронизация речи и движения губ</a:t>
            </a:r>
            <a:endParaRPr lang="en-US" sz="2175" dirty="0"/>
          </a:p>
        </p:txBody>
      </p:sp>
      <p:sp>
        <p:nvSpPr>
          <p:cNvPr id="10" name="Text 6"/>
          <p:cNvSpPr/>
          <p:nvPr/>
        </p:nvSpPr>
        <p:spPr>
          <a:xfrm>
            <a:off x="717947" y="3844230"/>
            <a:ext cx="2244804" cy="35349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84"/>
              </a:lnSpc>
              <a:buNone/>
            </a:pPr>
            <a:r>
              <a:rPr lang="en-US" sz="174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Lipsync, или синхронизация речи с движением губ персонажа, является важным аспектом для достижения реалистичности в воспроизведении речи в виртуальной среде.</a:t>
            </a:r>
            <a:endParaRPr lang="en-US" sz="1740" dirty="0"/>
          </a:p>
        </p:txBody>
      </p:sp>
      <p:sp>
        <p:nvSpPr>
          <p:cNvPr id="11" name="Shape 7"/>
          <p:cNvSpPr/>
          <p:nvPr/>
        </p:nvSpPr>
        <p:spPr>
          <a:xfrm>
            <a:off x="3183612" y="2599907"/>
            <a:ext cx="497086" cy="497086"/>
          </a:xfrm>
          <a:prstGeom prst="roundRect">
            <a:avLst>
              <a:gd name="adj" fmla="val 20004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3335179" y="2641222"/>
            <a:ext cx="193953" cy="4143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62"/>
              </a:lnSpc>
              <a:buNone/>
            </a:pPr>
            <a:r>
              <a:rPr lang="en-US" sz="261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610" dirty="0"/>
          </a:p>
        </p:txBody>
      </p:sp>
      <p:sp>
        <p:nvSpPr>
          <p:cNvPr id="13" name="Text 9"/>
          <p:cNvSpPr/>
          <p:nvPr/>
        </p:nvSpPr>
        <p:spPr>
          <a:xfrm>
            <a:off x="3901559" y="2675869"/>
            <a:ext cx="2313266" cy="6905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19"/>
              </a:lnSpc>
              <a:buNone/>
            </a:pPr>
            <a:r>
              <a:rPr lang="en-US" sz="2175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Использование MetaHumanSDK</a:t>
            </a:r>
            <a:endParaRPr lang="en-US" sz="2175" dirty="0"/>
          </a:p>
        </p:txBody>
      </p:sp>
      <p:sp>
        <p:nvSpPr>
          <p:cNvPr id="14" name="Text 10"/>
          <p:cNvSpPr/>
          <p:nvPr/>
        </p:nvSpPr>
        <p:spPr>
          <a:xfrm>
            <a:off x="3901559" y="3498948"/>
            <a:ext cx="2244804" cy="388846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84"/>
              </a:lnSpc>
              <a:buNone/>
            </a:pPr>
            <a:r>
              <a:rPr lang="en-US" sz="174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Мы используем MetaHumanSDK, предоставленный Unreal Engine, для создания плавной и точной синхронизации между аудиофайлом и движением губ виртуального персонажа.</a:t>
            </a:r>
            <a:endParaRPr lang="en-US" sz="1740" dirty="0"/>
          </a:p>
        </p:txBody>
      </p:sp>
      <p:sp>
        <p:nvSpPr>
          <p:cNvPr id="15" name="Shape 11"/>
          <p:cNvSpPr/>
          <p:nvPr/>
        </p:nvSpPr>
        <p:spPr>
          <a:xfrm>
            <a:off x="6367225" y="2599907"/>
            <a:ext cx="497086" cy="497086"/>
          </a:xfrm>
          <a:prstGeom prst="roundRect">
            <a:avLst>
              <a:gd name="adj" fmla="val 20004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6519625" y="2641222"/>
            <a:ext cx="192286" cy="4143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62"/>
              </a:lnSpc>
              <a:buNone/>
            </a:pPr>
            <a:r>
              <a:rPr lang="en-US" sz="261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2610" dirty="0"/>
          </a:p>
        </p:txBody>
      </p:sp>
      <p:sp>
        <p:nvSpPr>
          <p:cNvPr id="17" name="Text 13"/>
          <p:cNvSpPr/>
          <p:nvPr/>
        </p:nvSpPr>
        <p:spPr>
          <a:xfrm>
            <a:off x="7085171" y="2675869"/>
            <a:ext cx="2313266" cy="10358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19"/>
              </a:lnSpc>
              <a:buNone/>
            </a:pPr>
            <a:r>
              <a:rPr lang="en-US" sz="2175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Повышение реализма взаимодействия</a:t>
            </a:r>
            <a:endParaRPr lang="en-US" sz="2175" dirty="0"/>
          </a:p>
        </p:txBody>
      </p:sp>
      <p:sp>
        <p:nvSpPr>
          <p:cNvPr id="18" name="Text 14"/>
          <p:cNvSpPr/>
          <p:nvPr/>
        </p:nvSpPr>
        <p:spPr>
          <a:xfrm>
            <a:off x="7085171" y="3844230"/>
            <a:ext cx="2244804" cy="388846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84"/>
              </a:lnSpc>
              <a:buNone/>
            </a:pPr>
            <a:r>
              <a:rPr lang="en-US" sz="174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Это позволяет обеспечить естественное и убедительное выражение лица персонажа во время речи, что повышает иммерсию и реализм взаимодействия с виртуальным помощником.</a:t>
            </a:r>
            <a:endParaRPr lang="en-US" sz="174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CF8D931-55C9-4929-B3DD-814E13E8AB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9975" y="3366432"/>
            <a:ext cx="5109270" cy="3569242"/>
          </a:xfrm>
          <a:prstGeom prst="rect">
            <a:avLst/>
          </a:prstGeom>
        </p:spPr>
      </p:pic>
      <p:sp>
        <p:nvSpPr>
          <p:cNvPr id="25" name="Text 7">
            <a:extLst>
              <a:ext uri="{FF2B5EF4-FFF2-40B4-BE49-F238E27FC236}">
                <a16:creationId xmlns:a16="http://schemas.microsoft.com/office/drawing/2014/main" id="{C78023B2-F63C-4CC9-BAAF-4313CF5D4EB3}"/>
              </a:ext>
            </a:extLst>
          </p:cNvPr>
          <p:cNvSpPr/>
          <p:nvPr/>
        </p:nvSpPr>
        <p:spPr>
          <a:xfrm>
            <a:off x="10437226" y="6996181"/>
            <a:ext cx="2894767" cy="4324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1960"/>
              </a:lnSpc>
              <a:buNone/>
            </a:pPr>
            <a:r>
              <a:rPr lang="ru-RU" sz="1400" dirty="0">
                <a:solidFill>
                  <a:srgbClr val="DAD8E9"/>
                </a:solidFill>
                <a:ea typeface="Mukta" pitchFamily="34" charset="-122"/>
              </a:rPr>
              <a:t>Рис. 1 анимация головы</a:t>
            </a:r>
            <a:endParaRPr lang="en-US" sz="1400" dirty="0"/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99591CDA-B13D-44FE-936D-1B0A3EDF3499}"/>
              </a:ext>
            </a:extLst>
          </p:cNvPr>
          <p:cNvSpPr>
            <a:spLocks noGrp="1"/>
          </p:cNvSpPr>
          <p:nvPr/>
        </p:nvSpPr>
        <p:spPr>
          <a:xfrm>
            <a:off x="11129058" y="773846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320921-3B40-48F9-9480-72E41177CE63}" type="slidenum">
              <a:rPr lang="en-US" sz="1800" smtClean="0">
                <a:solidFill>
                  <a:schemeClr val="bg1">
                    <a:lumMod val="85000"/>
                  </a:schemeClr>
                </a:solidFill>
              </a:rPr>
              <a:pPr/>
              <a:t>3</a:t>
            </a:fld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/ </a:t>
            </a:r>
            <a:r>
              <a:rPr lang="ru-RU" sz="1800" dirty="0">
                <a:solidFill>
                  <a:schemeClr val="bg1">
                    <a:lumMod val="85000"/>
                  </a:schemeClr>
                </a:solidFill>
              </a:rPr>
              <a:t>11</a:t>
            </a: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5418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5" name="Text 1"/>
          <p:cNvSpPr/>
          <p:nvPr/>
        </p:nvSpPr>
        <p:spPr>
          <a:xfrm>
            <a:off x="3352980" y="420827"/>
            <a:ext cx="9753420" cy="9720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Разработка системы обработки голоса</a:t>
            </a:r>
            <a:endParaRPr lang="en-US" sz="3062" dirty="0"/>
          </a:p>
        </p:txBody>
      </p:sp>
      <p:sp>
        <p:nvSpPr>
          <p:cNvPr id="6" name="Shape 2"/>
          <p:cNvSpPr/>
          <p:nvPr/>
        </p:nvSpPr>
        <p:spPr>
          <a:xfrm>
            <a:off x="224910" y="4846321"/>
            <a:ext cx="6567130" cy="31075"/>
          </a:xfrm>
          <a:prstGeom prst="roundRect">
            <a:avLst>
              <a:gd name="adj" fmla="val 225238"/>
            </a:avLst>
          </a:prstGeom>
          <a:solidFill>
            <a:srgbClr val="6D4562"/>
          </a:solidFill>
          <a:ln/>
        </p:spPr>
      </p:sp>
      <p:sp>
        <p:nvSpPr>
          <p:cNvPr id="7" name="Shape 3"/>
          <p:cNvSpPr/>
          <p:nvPr/>
        </p:nvSpPr>
        <p:spPr>
          <a:xfrm>
            <a:off x="1812192" y="4302026"/>
            <a:ext cx="31075" cy="544354"/>
          </a:xfrm>
          <a:prstGeom prst="roundRect">
            <a:avLst>
              <a:gd name="adj" fmla="val 225238"/>
            </a:avLst>
          </a:prstGeom>
          <a:solidFill>
            <a:srgbClr val="6D4562"/>
          </a:solidFill>
          <a:ln/>
        </p:spPr>
      </p:sp>
      <p:sp>
        <p:nvSpPr>
          <p:cNvPr id="8" name="Shape 4"/>
          <p:cNvSpPr/>
          <p:nvPr/>
        </p:nvSpPr>
        <p:spPr>
          <a:xfrm>
            <a:off x="1652827" y="4671358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784153" y="4700409"/>
            <a:ext cx="87273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1837" dirty="0"/>
          </a:p>
        </p:txBody>
      </p:sp>
      <p:sp>
        <p:nvSpPr>
          <p:cNvPr id="10" name="Text 6"/>
          <p:cNvSpPr/>
          <p:nvPr/>
        </p:nvSpPr>
        <p:spPr>
          <a:xfrm>
            <a:off x="2685099" y="5402424"/>
            <a:ext cx="1977866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14"/>
              </a:lnSpc>
              <a:buNone/>
            </a:pPr>
            <a:r>
              <a:rPr lang="en-US" sz="1531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Захват аудиоданных</a:t>
            </a:r>
            <a:endParaRPr lang="en-US" sz="1531" dirty="0"/>
          </a:p>
        </p:txBody>
      </p:sp>
      <p:sp>
        <p:nvSpPr>
          <p:cNvPr id="11" name="Text 7"/>
          <p:cNvSpPr/>
          <p:nvPr/>
        </p:nvSpPr>
        <p:spPr>
          <a:xfrm>
            <a:off x="2226708" y="5738656"/>
            <a:ext cx="2894767" cy="1243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196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Плагин CapturableSoundWave предназначен для захвата аудиоданных с устройств ввода, таких как микрофон, и последующего воспроизведения.</a:t>
            </a:r>
            <a:endParaRPr lang="en-US" sz="1400" dirty="0"/>
          </a:p>
        </p:txBody>
      </p:sp>
      <p:sp>
        <p:nvSpPr>
          <p:cNvPr id="12" name="Shape 8"/>
          <p:cNvSpPr/>
          <p:nvPr/>
        </p:nvSpPr>
        <p:spPr>
          <a:xfrm>
            <a:off x="3492878" y="4846261"/>
            <a:ext cx="31075" cy="544354"/>
          </a:xfrm>
          <a:prstGeom prst="roundRect">
            <a:avLst>
              <a:gd name="adj" fmla="val 225238"/>
            </a:avLst>
          </a:prstGeom>
          <a:solidFill>
            <a:srgbClr val="6D4562"/>
          </a:solidFill>
          <a:ln/>
        </p:spPr>
      </p:sp>
      <p:sp>
        <p:nvSpPr>
          <p:cNvPr id="13" name="Shape 9"/>
          <p:cNvSpPr/>
          <p:nvPr/>
        </p:nvSpPr>
        <p:spPr>
          <a:xfrm>
            <a:off x="3333513" y="4671358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3440193" y="4700409"/>
            <a:ext cx="136565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1837" dirty="0"/>
          </a:p>
        </p:txBody>
      </p:sp>
      <p:sp>
        <p:nvSpPr>
          <p:cNvPr id="15" name="Text 11"/>
          <p:cNvSpPr/>
          <p:nvPr/>
        </p:nvSpPr>
        <p:spPr>
          <a:xfrm>
            <a:off x="4179162" y="2315242"/>
            <a:ext cx="199477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14"/>
              </a:lnSpc>
              <a:buNone/>
            </a:pPr>
            <a:r>
              <a:rPr lang="en-US" sz="1531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Распознавание речи</a:t>
            </a:r>
            <a:endParaRPr lang="en-US" sz="1531" dirty="0"/>
          </a:p>
        </p:txBody>
      </p:sp>
      <p:sp>
        <p:nvSpPr>
          <p:cNvPr id="16" name="Text 12"/>
          <p:cNvSpPr/>
          <p:nvPr/>
        </p:nvSpPr>
        <p:spPr>
          <a:xfrm>
            <a:off x="3729106" y="2651474"/>
            <a:ext cx="2894886" cy="1492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196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Класс SpeechRecognition позволяет распознавать и интерпретировать аудиоданные, преобразуя их в текстовый формат с использованием алгоритмов и моделей машинного обучения.</a:t>
            </a:r>
            <a:endParaRPr lang="en-US" sz="1400" dirty="0"/>
          </a:p>
        </p:txBody>
      </p:sp>
      <p:sp>
        <p:nvSpPr>
          <p:cNvPr id="17" name="Shape 13"/>
          <p:cNvSpPr/>
          <p:nvPr/>
        </p:nvSpPr>
        <p:spPr>
          <a:xfrm>
            <a:off x="5173565" y="4302026"/>
            <a:ext cx="31075" cy="544354"/>
          </a:xfrm>
          <a:prstGeom prst="roundRect">
            <a:avLst>
              <a:gd name="adj" fmla="val 225238"/>
            </a:avLst>
          </a:prstGeom>
          <a:solidFill>
            <a:srgbClr val="6D4562"/>
          </a:solidFill>
          <a:ln/>
        </p:spPr>
      </p:sp>
      <p:sp>
        <p:nvSpPr>
          <p:cNvPr id="18" name="Shape 14"/>
          <p:cNvSpPr/>
          <p:nvPr/>
        </p:nvSpPr>
        <p:spPr>
          <a:xfrm>
            <a:off x="5014199" y="4671358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5121475" y="4700409"/>
            <a:ext cx="135374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1837" dirty="0"/>
          </a:p>
        </p:txBody>
      </p:sp>
      <p:sp>
        <p:nvSpPr>
          <p:cNvPr id="20" name="Text 16"/>
          <p:cNvSpPr/>
          <p:nvPr/>
        </p:nvSpPr>
        <p:spPr>
          <a:xfrm>
            <a:off x="733664" y="2080946"/>
            <a:ext cx="2219206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14"/>
              </a:lnSpc>
              <a:buNone/>
            </a:pPr>
            <a:r>
              <a:rPr lang="en-US" sz="1531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Настройка параметров</a:t>
            </a:r>
            <a:endParaRPr lang="en-US" sz="1531" dirty="0"/>
          </a:p>
        </p:txBody>
      </p:sp>
      <p:sp>
        <p:nvSpPr>
          <p:cNvPr id="21" name="Text 17"/>
          <p:cNvSpPr/>
          <p:nvPr/>
        </p:nvSpPr>
        <p:spPr>
          <a:xfrm>
            <a:off x="395883" y="2417178"/>
            <a:ext cx="2894886" cy="17410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196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Плагин предоставляет широкий спектр настраиваемых параметров, таких как количество потоков, размер шага, максимальное количество токенов и другие, для оптимизации производительности и точности распознавания речи.</a:t>
            </a:r>
            <a:endParaRPr lang="en-US" sz="14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353BA85-7B23-47FC-A238-4A4EF120C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818" y="2405420"/>
            <a:ext cx="7799427" cy="4271425"/>
          </a:xfrm>
          <a:prstGeom prst="rect">
            <a:avLst/>
          </a:prstGeom>
        </p:spPr>
      </p:pic>
      <p:sp>
        <p:nvSpPr>
          <p:cNvPr id="22" name="Text 7">
            <a:extLst>
              <a:ext uri="{FF2B5EF4-FFF2-40B4-BE49-F238E27FC236}">
                <a16:creationId xmlns:a16="http://schemas.microsoft.com/office/drawing/2014/main" id="{E1D9CFFE-F95A-4CD8-8F95-D3BA1DF18D9B}"/>
              </a:ext>
            </a:extLst>
          </p:cNvPr>
          <p:cNvSpPr/>
          <p:nvPr/>
        </p:nvSpPr>
        <p:spPr>
          <a:xfrm>
            <a:off x="9508925" y="6766063"/>
            <a:ext cx="2894767" cy="4324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1960"/>
              </a:lnSpc>
              <a:buNone/>
            </a:pPr>
            <a:r>
              <a:rPr lang="ru-RU" sz="1400" dirty="0">
                <a:solidFill>
                  <a:srgbClr val="DAD8E9"/>
                </a:solidFill>
                <a:ea typeface="Mukta" pitchFamily="34" charset="-122"/>
              </a:rPr>
              <a:t>Рис. 2 Логика обработки голоса</a:t>
            </a:r>
            <a:endParaRPr lang="en-US" sz="1400" dirty="0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8B20B62A-2A2D-4E12-AAD9-9FBFE1A5B50E}"/>
              </a:ext>
            </a:extLst>
          </p:cNvPr>
          <p:cNvSpPr>
            <a:spLocks noGrp="1"/>
          </p:cNvSpPr>
          <p:nvPr/>
        </p:nvSpPr>
        <p:spPr>
          <a:xfrm>
            <a:off x="11129058" y="773846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320921-3B40-48F9-9480-72E41177CE63}" type="slidenum">
              <a:rPr lang="en-US" sz="1800" smtClean="0">
                <a:solidFill>
                  <a:schemeClr val="bg1">
                    <a:lumMod val="85000"/>
                  </a:schemeClr>
                </a:solidFill>
              </a:rPr>
              <a:pPr/>
              <a:t>4</a:t>
            </a:fld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/ </a:t>
            </a:r>
            <a:r>
              <a:rPr lang="ru-RU" sz="1800" dirty="0">
                <a:solidFill>
                  <a:schemeClr val="bg1">
                    <a:lumMod val="85000"/>
                  </a:schemeClr>
                </a:solidFill>
              </a:rPr>
              <a:t>11</a:t>
            </a: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5418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5" name="Text 1"/>
          <p:cNvSpPr/>
          <p:nvPr/>
        </p:nvSpPr>
        <p:spPr>
          <a:xfrm>
            <a:off x="3352980" y="420827"/>
            <a:ext cx="9753420" cy="9720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Разработка системы обработки голоса</a:t>
            </a:r>
            <a:endParaRPr lang="en-US" sz="3062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C68F3E5-AFDA-4E57-AD3B-77925F6C7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0425" y="-4428090"/>
            <a:ext cx="15505390" cy="1762445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454A950-0B35-42F6-81E5-139ABF5E16C8}"/>
              </a:ext>
            </a:extLst>
          </p:cNvPr>
          <p:cNvSpPr txBox="1"/>
          <p:nvPr/>
        </p:nvSpPr>
        <p:spPr>
          <a:xfrm>
            <a:off x="4931034" y="7055904"/>
            <a:ext cx="47683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DAD8E9"/>
                </a:solidFill>
                <a:cs typeface="Prompt" pitchFamily="34" charset="-120"/>
              </a:rPr>
              <a:t>Логарифмическая мел-спектрограмма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8B5F1F-58B4-406B-9EF4-36D93F62B753}"/>
              </a:ext>
            </a:extLst>
          </p:cNvPr>
          <p:cNvSpPr txBox="1"/>
          <p:nvPr/>
        </p:nvSpPr>
        <p:spPr>
          <a:xfrm>
            <a:off x="5733375" y="5666765"/>
            <a:ext cx="30448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 раза свертка 1D + GELU (Гауссова функция линейного выпрямления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975EC2-4A7E-43F9-B58F-2C6585833DC0}"/>
              </a:ext>
            </a:extLst>
          </p:cNvPr>
          <p:cNvSpPr txBox="1"/>
          <p:nvPr/>
        </p:nvSpPr>
        <p:spPr>
          <a:xfrm>
            <a:off x="7330618" y="4743435"/>
            <a:ext cx="22936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DAD8E9"/>
                </a:solidFill>
                <a:cs typeface="Prompt" pitchFamily="34" charset="-120"/>
              </a:rPr>
              <a:t>Синусоидальное позиционное кодирование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848FAE-1EC2-4DBB-B6CB-DEBECF8AD598}"/>
              </a:ext>
            </a:extLst>
          </p:cNvPr>
          <p:cNvSpPr txBox="1"/>
          <p:nvPr/>
        </p:nvSpPr>
        <p:spPr>
          <a:xfrm>
            <a:off x="6251122" y="4252176"/>
            <a:ext cx="229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Блок кодировщика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9DE906-3FAF-498B-A4DB-8D3C6B2EB0A4}"/>
              </a:ext>
            </a:extLst>
          </p:cNvPr>
          <p:cNvSpPr txBox="1"/>
          <p:nvPr/>
        </p:nvSpPr>
        <p:spPr>
          <a:xfrm>
            <a:off x="6251122" y="3637215"/>
            <a:ext cx="229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Блок кодировщика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E89FF2-219B-4883-93B2-38E623854A1A}"/>
              </a:ext>
            </a:extLst>
          </p:cNvPr>
          <p:cNvSpPr txBox="1"/>
          <p:nvPr/>
        </p:nvSpPr>
        <p:spPr>
          <a:xfrm>
            <a:off x="6251122" y="2591958"/>
            <a:ext cx="229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Блок кодировщика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C10B4F-ACFD-40A2-B810-4FA776D7119B}"/>
              </a:ext>
            </a:extLst>
          </p:cNvPr>
          <p:cNvSpPr txBox="1"/>
          <p:nvPr/>
        </p:nvSpPr>
        <p:spPr>
          <a:xfrm>
            <a:off x="6251122" y="1969118"/>
            <a:ext cx="229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Блок кодировщика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6AA9BF-50D0-4928-BC47-117571A73B7A}"/>
              </a:ext>
            </a:extLst>
          </p:cNvPr>
          <p:cNvSpPr txBox="1"/>
          <p:nvPr/>
        </p:nvSpPr>
        <p:spPr>
          <a:xfrm rot="16200000">
            <a:off x="7590508" y="3274313"/>
            <a:ext cx="3888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внимание к перекрестным связям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3372ED-A20E-4925-9FD0-16680DD78E80}"/>
              </a:ext>
            </a:extLst>
          </p:cNvPr>
          <p:cNvSpPr txBox="1"/>
          <p:nvPr/>
        </p:nvSpPr>
        <p:spPr>
          <a:xfrm>
            <a:off x="11409680" y="4558769"/>
            <a:ext cx="1696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Блок декодера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7BA728-0ECF-4863-BF69-D505EBCEDE86}"/>
              </a:ext>
            </a:extLst>
          </p:cNvPr>
          <p:cNvSpPr txBox="1"/>
          <p:nvPr/>
        </p:nvSpPr>
        <p:spPr>
          <a:xfrm>
            <a:off x="11409680" y="5124658"/>
            <a:ext cx="1696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Блок декодера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9DE1E5A-AEB3-4901-A4FB-9099F28EE3BC}"/>
              </a:ext>
            </a:extLst>
          </p:cNvPr>
          <p:cNvSpPr txBox="1"/>
          <p:nvPr/>
        </p:nvSpPr>
        <p:spPr>
          <a:xfrm>
            <a:off x="11409680" y="3256661"/>
            <a:ext cx="1696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Блок декодера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88E1639-0872-46F5-A059-8B4F3DCD20EC}"/>
              </a:ext>
            </a:extLst>
          </p:cNvPr>
          <p:cNvSpPr txBox="1"/>
          <p:nvPr/>
        </p:nvSpPr>
        <p:spPr>
          <a:xfrm>
            <a:off x="11409680" y="2641866"/>
            <a:ext cx="1696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Блок декодера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8447A2-69A6-4137-B767-1073ADA6622D}"/>
              </a:ext>
            </a:extLst>
          </p:cNvPr>
          <p:cNvSpPr txBox="1"/>
          <p:nvPr/>
        </p:nvSpPr>
        <p:spPr>
          <a:xfrm>
            <a:off x="9236024" y="5655276"/>
            <a:ext cx="34239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DAD8E9"/>
                </a:solidFill>
                <a:cs typeface="Prompt" pitchFamily="34" charset="-120"/>
              </a:rPr>
              <a:t>Обученное позиционное кодирование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953C127-C858-43B4-AD3E-53C05C8CFF39}"/>
              </a:ext>
            </a:extLst>
          </p:cNvPr>
          <p:cNvSpPr txBox="1"/>
          <p:nvPr/>
        </p:nvSpPr>
        <p:spPr>
          <a:xfrm>
            <a:off x="10355036" y="1220078"/>
            <a:ext cx="87793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DAD8E9"/>
                </a:solidFill>
                <a:cs typeface="Prompt" pitchFamily="34" charset="-120"/>
              </a:rPr>
              <a:t>Предсказание следующего токена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25CC1CC-6AB2-4662-A479-B8BB62453DC0}"/>
              </a:ext>
            </a:extLst>
          </p:cNvPr>
          <p:cNvSpPr txBox="1"/>
          <p:nvPr/>
        </p:nvSpPr>
        <p:spPr>
          <a:xfrm>
            <a:off x="10516233" y="7091344"/>
            <a:ext cx="40647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DAD8E9"/>
                </a:solidFill>
                <a:cs typeface="Prompt" pitchFamily="34" charset="-120"/>
              </a:rPr>
              <a:t>Токены в формате многоцелевой тренировки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C6012D9-7C55-445F-9B19-75759C63C53A}"/>
              </a:ext>
            </a:extLst>
          </p:cNvPr>
          <p:cNvSpPr txBox="1"/>
          <p:nvPr/>
        </p:nvSpPr>
        <p:spPr>
          <a:xfrm>
            <a:off x="10516233" y="6640190"/>
            <a:ext cx="669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НТ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89E7E59-BD95-4A74-8188-48752E32D41B}"/>
              </a:ext>
            </a:extLst>
          </p:cNvPr>
          <p:cNvSpPr txBox="1"/>
          <p:nvPr/>
        </p:nvSpPr>
        <p:spPr>
          <a:xfrm>
            <a:off x="10996774" y="6637526"/>
            <a:ext cx="606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РУ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48AC85B-00B1-446A-9A0E-4E37421A71A0}"/>
              </a:ext>
            </a:extLst>
          </p:cNvPr>
          <p:cNvSpPr txBox="1"/>
          <p:nvPr/>
        </p:nvSpPr>
        <p:spPr>
          <a:xfrm>
            <a:off x="11474294" y="6634862"/>
            <a:ext cx="5228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Транскрипция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233B88-C619-485E-9439-4B2F856C53B8}"/>
              </a:ext>
            </a:extLst>
          </p:cNvPr>
          <p:cNvSpPr txBox="1"/>
          <p:nvPr/>
        </p:nvSpPr>
        <p:spPr>
          <a:xfrm>
            <a:off x="12425921" y="6696417"/>
            <a:ext cx="52283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Очень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397535F-3733-4DEF-A0B6-9653696D0939}"/>
              </a:ext>
            </a:extLst>
          </p:cNvPr>
          <p:cNvSpPr txBox="1"/>
          <p:nvPr/>
        </p:nvSpPr>
        <p:spPr>
          <a:xfrm>
            <a:off x="12844046" y="6714470"/>
            <a:ext cx="61648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быстрый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4634CA8-221E-4C6C-A920-39425B30BDE4}"/>
              </a:ext>
            </a:extLst>
          </p:cNvPr>
          <p:cNvSpPr txBox="1"/>
          <p:nvPr/>
        </p:nvSpPr>
        <p:spPr>
          <a:xfrm>
            <a:off x="11967750" y="1709098"/>
            <a:ext cx="52283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Очень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037DC02-862C-49B0-AC7D-FE2A17ED9B6F}"/>
              </a:ext>
            </a:extLst>
          </p:cNvPr>
          <p:cNvSpPr txBox="1"/>
          <p:nvPr/>
        </p:nvSpPr>
        <p:spPr>
          <a:xfrm>
            <a:off x="12385875" y="1708866"/>
            <a:ext cx="61648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быстрый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147FE34-FFFF-4A52-BD71-A3840CC89B4F}"/>
              </a:ext>
            </a:extLst>
          </p:cNvPr>
          <p:cNvSpPr txBox="1"/>
          <p:nvPr/>
        </p:nvSpPr>
        <p:spPr>
          <a:xfrm>
            <a:off x="12936342" y="1703455"/>
            <a:ext cx="43218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>
                <a:solidFill>
                  <a:schemeClr val="tx1">
                    <a:lumMod val="65000"/>
                    <a:lumOff val="35000"/>
                  </a:schemeClr>
                </a:solidFill>
              </a:rPr>
              <a:t>заяц</a:t>
            </a:r>
            <a:endParaRPr lang="ru-RU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83B34FF-2CD4-4803-9AAA-6A7B81ECF03A}"/>
              </a:ext>
            </a:extLst>
          </p:cNvPr>
          <p:cNvSpPr txBox="1"/>
          <p:nvPr/>
        </p:nvSpPr>
        <p:spPr>
          <a:xfrm>
            <a:off x="10521638" y="1661521"/>
            <a:ext cx="477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РУ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4024ACA-75CA-42A3-85C7-9EB11A014821}"/>
              </a:ext>
            </a:extLst>
          </p:cNvPr>
          <p:cNvSpPr txBox="1"/>
          <p:nvPr/>
        </p:nvSpPr>
        <p:spPr>
          <a:xfrm>
            <a:off x="10999158" y="1658857"/>
            <a:ext cx="5228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Транскрипция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53680F0-2F52-4367-98E2-2F73524E36B6}"/>
              </a:ext>
            </a:extLst>
          </p:cNvPr>
          <p:cNvSpPr txBox="1"/>
          <p:nvPr/>
        </p:nvSpPr>
        <p:spPr>
          <a:xfrm>
            <a:off x="60192" y="1732642"/>
            <a:ext cx="5600041" cy="4790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181" dirty="0">
                <a:solidFill>
                  <a:srgbClr val="DAD8E9"/>
                </a:solidFill>
                <a:cs typeface="Prompt" pitchFamily="34" charset="-120"/>
              </a:rPr>
              <a:t>1. Загрузка аудиофайла</a:t>
            </a:r>
          </a:p>
          <a:p>
            <a:r>
              <a:rPr lang="ru-RU" sz="2181" dirty="0">
                <a:solidFill>
                  <a:srgbClr val="DAD8E9"/>
                </a:solidFill>
                <a:cs typeface="Prompt" pitchFamily="34" charset="-120"/>
              </a:rPr>
              <a:t>2. Предварительная обработка</a:t>
            </a:r>
          </a:p>
          <a:p>
            <a:r>
              <a:rPr lang="ru-RU" sz="2181" dirty="0">
                <a:solidFill>
                  <a:srgbClr val="DAD8E9"/>
                </a:solidFill>
                <a:cs typeface="Prompt" pitchFamily="34" charset="-120"/>
              </a:rPr>
              <a:t>3. Преобразование аудиосигнала в спектрограммы</a:t>
            </a:r>
          </a:p>
          <a:p>
            <a:r>
              <a:rPr lang="ru-RU" sz="2181" dirty="0">
                <a:solidFill>
                  <a:srgbClr val="DAD8E9"/>
                </a:solidFill>
                <a:cs typeface="Prompt" pitchFamily="34" charset="-120"/>
              </a:rPr>
              <a:t>4. Применение конволюционных слоев и позиционного кодирования</a:t>
            </a:r>
          </a:p>
          <a:p>
            <a:r>
              <a:rPr lang="ru-RU" sz="2181" dirty="0">
                <a:solidFill>
                  <a:srgbClr val="DAD8E9"/>
                </a:solidFill>
                <a:cs typeface="Prompt" pitchFamily="34" charset="-120"/>
              </a:rPr>
              <a:t>5. Обработка спектрограммы в блоках кодировщика</a:t>
            </a:r>
          </a:p>
          <a:p>
            <a:r>
              <a:rPr lang="ru-RU" sz="2181" dirty="0">
                <a:solidFill>
                  <a:srgbClr val="DAD8E9"/>
                </a:solidFill>
                <a:cs typeface="Prompt" pitchFamily="34" charset="-120"/>
              </a:rPr>
              <a:t>6. Перекрестное внимание</a:t>
            </a:r>
          </a:p>
          <a:p>
            <a:r>
              <a:rPr lang="ru-RU" sz="2181" dirty="0">
                <a:solidFill>
                  <a:srgbClr val="DAD8E9"/>
                </a:solidFill>
                <a:cs typeface="Prompt" pitchFamily="34" charset="-120"/>
              </a:rPr>
              <a:t>7. Обработка в блоках декодера и обученное позиционное кодирование</a:t>
            </a:r>
          </a:p>
          <a:p>
            <a:r>
              <a:rPr lang="ru-RU" sz="2181" dirty="0">
                <a:solidFill>
                  <a:srgbClr val="DAD8E9"/>
                </a:solidFill>
                <a:cs typeface="Prompt" pitchFamily="34" charset="-120"/>
              </a:rPr>
              <a:t>8. Генерация текста</a:t>
            </a:r>
          </a:p>
          <a:p>
            <a:r>
              <a:rPr lang="ru-RU" sz="2181" dirty="0">
                <a:solidFill>
                  <a:srgbClr val="DAD8E9"/>
                </a:solidFill>
                <a:cs typeface="Prompt" pitchFamily="34" charset="-120"/>
              </a:rPr>
              <a:t>9*. Дополнительная обработка текста</a:t>
            </a:r>
          </a:p>
          <a:p>
            <a:r>
              <a:rPr lang="ru-RU" sz="2181" dirty="0">
                <a:solidFill>
                  <a:srgbClr val="DAD8E9"/>
                </a:solidFill>
                <a:cs typeface="Prompt" pitchFamily="34" charset="-120"/>
              </a:rPr>
              <a:t>10. Формат многоцелевой тренировки</a:t>
            </a:r>
          </a:p>
        </p:txBody>
      </p:sp>
      <p:sp>
        <p:nvSpPr>
          <p:cNvPr id="38" name="Slide Number Placeholder 3">
            <a:extLst>
              <a:ext uri="{FF2B5EF4-FFF2-40B4-BE49-F238E27FC236}">
                <a16:creationId xmlns:a16="http://schemas.microsoft.com/office/drawing/2014/main" id="{9EDD3826-F805-48A0-BB96-75EBC19E03CD}"/>
              </a:ext>
            </a:extLst>
          </p:cNvPr>
          <p:cNvSpPr>
            <a:spLocks noGrp="1"/>
          </p:cNvSpPr>
          <p:nvPr/>
        </p:nvSpPr>
        <p:spPr>
          <a:xfrm>
            <a:off x="11129058" y="773846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320921-3B40-48F9-9480-72E41177CE63}" type="slidenum">
              <a:rPr lang="en-US" sz="1800" smtClean="0">
                <a:solidFill>
                  <a:schemeClr val="bg1">
                    <a:lumMod val="85000"/>
                  </a:schemeClr>
                </a:solidFill>
              </a:rPr>
              <a:pPr/>
              <a:t>5</a:t>
            </a:fld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/ </a:t>
            </a:r>
            <a:r>
              <a:rPr lang="ru-RU" sz="1800" dirty="0">
                <a:solidFill>
                  <a:schemeClr val="bg1">
                    <a:lumMod val="85000"/>
                  </a:schemeClr>
                </a:solidFill>
              </a:rPr>
              <a:t>11</a:t>
            </a: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379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639" y="0"/>
            <a:ext cx="14630400" cy="8231624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148965" y="542687"/>
            <a:ext cx="6125408" cy="6167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56"/>
              </a:lnSpc>
              <a:buNone/>
            </a:pPr>
            <a:r>
              <a:rPr lang="en-US" sz="3885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Разработка API запросов</a:t>
            </a:r>
            <a:endParaRPr lang="en-US" sz="3885" dirty="0"/>
          </a:p>
        </p:txBody>
      </p:sp>
      <p:sp>
        <p:nvSpPr>
          <p:cNvPr id="5" name="Text 2"/>
          <p:cNvSpPr/>
          <p:nvPr/>
        </p:nvSpPr>
        <p:spPr>
          <a:xfrm>
            <a:off x="503277" y="1650234"/>
            <a:ext cx="2456140" cy="9251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28"/>
              </a:lnSpc>
              <a:buNone/>
            </a:pPr>
            <a:r>
              <a:rPr lang="en-US" sz="1942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Взаимодействие с облачными сервисами</a:t>
            </a:r>
            <a:endParaRPr lang="en-US" sz="1942" dirty="0"/>
          </a:p>
        </p:txBody>
      </p:sp>
      <p:sp>
        <p:nvSpPr>
          <p:cNvPr id="6" name="Text 3"/>
          <p:cNvSpPr/>
          <p:nvPr/>
        </p:nvSpPr>
        <p:spPr>
          <a:xfrm>
            <a:off x="503277" y="2772636"/>
            <a:ext cx="2456140" cy="47363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86"/>
              </a:lnSpc>
              <a:buNone/>
            </a:pPr>
            <a:r>
              <a:rPr lang="en-US" sz="155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API-сервисы предоставляют возможность взаимодействия с облачными ресурсами и сервисами через программные интерфейсы, позволяя разработчикам создавать, развивать и масштабировать свои приложения без необходимости управления физической инфраструктурой.</a:t>
            </a:r>
            <a:endParaRPr lang="en-US" sz="1554" dirty="0"/>
          </a:p>
        </p:txBody>
      </p:sp>
      <p:sp>
        <p:nvSpPr>
          <p:cNvPr id="7" name="Text 4"/>
          <p:cNvSpPr/>
          <p:nvPr/>
        </p:nvSpPr>
        <p:spPr>
          <a:xfrm>
            <a:off x="6094214" y="1652707"/>
            <a:ext cx="2456140" cy="616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28"/>
              </a:lnSpc>
              <a:buNone/>
            </a:pPr>
            <a:r>
              <a:rPr lang="en-US" sz="1942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Интеграция с </a:t>
            </a:r>
            <a:r>
              <a:rPr lang="en-US" sz="1942" dirty="0" err="1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ProxyApi</a:t>
            </a:r>
            <a:endParaRPr lang="en-US" sz="1942" dirty="0"/>
          </a:p>
        </p:txBody>
      </p:sp>
      <p:sp>
        <p:nvSpPr>
          <p:cNvPr id="8" name="Text 5"/>
          <p:cNvSpPr/>
          <p:nvPr/>
        </p:nvSpPr>
        <p:spPr>
          <a:xfrm>
            <a:off x="4455738" y="2548573"/>
            <a:ext cx="5145279" cy="26818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86"/>
              </a:lnSpc>
              <a:buNone/>
            </a:pPr>
            <a:r>
              <a:rPr lang="en-US" sz="155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Были реализованы API-запросы к ChatGPT, используя методы POST и GET для отправки данных на сервер и получения ответов. Это позволило расширить функционал виртуального помощника и обеспечить более интеллектуальное взаимодействие с пользователем.</a:t>
            </a:r>
            <a:endParaRPr lang="en-US" sz="1554" dirty="0"/>
          </a:p>
        </p:txBody>
      </p:sp>
      <p:sp>
        <p:nvSpPr>
          <p:cNvPr id="9" name="Text 6"/>
          <p:cNvSpPr/>
          <p:nvPr/>
        </p:nvSpPr>
        <p:spPr>
          <a:xfrm>
            <a:off x="11495603" y="1745305"/>
            <a:ext cx="2456140" cy="616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28"/>
              </a:lnSpc>
              <a:buNone/>
            </a:pPr>
            <a:r>
              <a:rPr lang="en-US" sz="1942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Использование Elevenlabs</a:t>
            </a:r>
            <a:endParaRPr lang="en-US" sz="1942" dirty="0"/>
          </a:p>
        </p:txBody>
      </p:sp>
      <p:sp>
        <p:nvSpPr>
          <p:cNvPr id="10" name="Text 7"/>
          <p:cNvSpPr/>
          <p:nvPr/>
        </p:nvSpPr>
        <p:spPr>
          <a:xfrm>
            <a:off x="11495603" y="2559335"/>
            <a:ext cx="2456140" cy="37890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86"/>
              </a:lnSpc>
              <a:buNone/>
            </a:pPr>
            <a:r>
              <a:rPr lang="en-US" sz="155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Также было интегрировано использование API Elevenlabs для синтеза речи, что позволило виртуальному помощнику не только распознавать речь, но и генерировать естественные голосовые ответы, повышая реалистичность взаимодействия.</a:t>
            </a:r>
            <a:endParaRPr lang="en-US" sz="1554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F65E8AC-C866-4454-B969-18DCF07A4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750" y="2282401"/>
            <a:ext cx="8934450" cy="674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7">
            <a:extLst>
              <a:ext uri="{FF2B5EF4-FFF2-40B4-BE49-F238E27FC236}">
                <a16:creationId xmlns:a16="http://schemas.microsoft.com/office/drawing/2014/main" id="{C27DAC62-E07B-4DD4-BC57-2B2850AF4884}"/>
              </a:ext>
            </a:extLst>
          </p:cNvPr>
          <p:cNvSpPr/>
          <p:nvPr/>
        </p:nvSpPr>
        <p:spPr>
          <a:xfrm>
            <a:off x="3360282" y="6534624"/>
            <a:ext cx="2456140" cy="974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86"/>
              </a:lnSpc>
              <a:buNone/>
            </a:pPr>
            <a:r>
              <a:rPr lang="ru-RU" sz="2181" dirty="0">
                <a:solidFill>
                  <a:srgbClr val="DAD8E9"/>
                </a:solidFill>
                <a:cs typeface="Prompt" pitchFamily="34" charset="-120"/>
              </a:rPr>
              <a:t>Пользователь</a:t>
            </a:r>
            <a:endParaRPr lang="en-US" sz="2181" dirty="0">
              <a:solidFill>
                <a:srgbClr val="DAD8E9"/>
              </a:solidFill>
              <a:cs typeface="Prompt" pitchFamily="34" charset="-120"/>
            </a:endParaRPr>
          </a:p>
        </p:txBody>
      </p:sp>
      <p:sp>
        <p:nvSpPr>
          <p:cNvPr id="17" name="Text 7">
            <a:extLst>
              <a:ext uri="{FF2B5EF4-FFF2-40B4-BE49-F238E27FC236}">
                <a16:creationId xmlns:a16="http://schemas.microsoft.com/office/drawing/2014/main" id="{51567B2B-E5FA-4B7C-9FE6-4E8DAF0721AD}"/>
              </a:ext>
            </a:extLst>
          </p:cNvPr>
          <p:cNvSpPr/>
          <p:nvPr/>
        </p:nvSpPr>
        <p:spPr>
          <a:xfrm>
            <a:off x="5249817" y="5009441"/>
            <a:ext cx="2456140" cy="974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86"/>
              </a:lnSpc>
              <a:buNone/>
            </a:pPr>
            <a:r>
              <a:rPr lang="en-US" sz="2181" dirty="0">
                <a:solidFill>
                  <a:srgbClr val="FFC000"/>
                </a:solidFill>
                <a:cs typeface="Prompt" pitchFamily="34" charset="-120"/>
              </a:rPr>
              <a:t>GET/POST</a:t>
            </a:r>
          </a:p>
        </p:txBody>
      </p:sp>
      <p:sp>
        <p:nvSpPr>
          <p:cNvPr id="18" name="Text 7">
            <a:extLst>
              <a:ext uri="{FF2B5EF4-FFF2-40B4-BE49-F238E27FC236}">
                <a16:creationId xmlns:a16="http://schemas.microsoft.com/office/drawing/2014/main" id="{45291170-DBE3-4456-8692-CAF7AC6DCA42}"/>
              </a:ext>
            </a:extLst>
          </p:cNvPr>
          <p:cNvSpPr/>
          <p:nvPr/>
        </p:nvSpPr>
        <p:spPr>
          <a:xfrm>
            <a:off x="5249817" y="6133760"/>
            <a:ext cx="2456140" cy="974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86"/>
              </a:lnSpc>
              <a:buNone/>
            </a:pPr>
            <a:r>
              <a:rPr lang="en-US" sz="2181" dirty="0">
                <a:solidFill>
                  <a:srgbClr val="FFC000"/>
                </a:solidFill>
                <a:cs typeface="Prompt" pitchFamily="34" charset="-120"/>
              </a:rPr>
              <a:t>JSON/XML</a:t>
            </a:r>
          </a:p>
        </p:txBody>
      </p:sp>
      <p:sp>
        <p:nvSpPr>
          <p:cNvPr id="19" name="Text 7">
            <a:extLst>
              <a:ext uri="{FF2B5EF4-FFF2-40B4-BE49-F238E27FC236}">
                <a16:creationId xmlns:a16="http://schemas.microsoft.com/office/drawing/2014/main" id="{76CF2C9D-72B6-42E3-8EBF-3CD0AD305C04}"/>
              </a:ext>
            </a:extLst>
          </p:cNvPr>
          <p:cNvSpPr/>
          <p:nvPr/>
        </p:nvSpPr>
        <p:spPr>
          <a:xfrm>
            <a:off x="6878752" y="6619570"/>
            <a:ext cx="2456140" cy="974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86"/>
              </a:lnSpc>
              <a:buNone/>
            </a:pPr>
            <a:r>
              <a:rPr lang="en-US" sz="2181" dirty="0">
                <a:solidFill>
                  <a:srgbClr val="DAD8E9"/>
                </a:solidFill>
                <a:cs typeface="Prompt" pitchFamily="34" charset="-120"/>
              </a:rPr>
              <a:t>REST API</a:t>
            </a:r>
          </a:p>
        </p:txBody>
      </p:sp>
      <p:sp>
        <p:nvSpPr>
          <p:cNvPr id="20" name="Text 7">
            <a:extLst>
              <a:ext uri="{FF2B5EF4-FFF2-40B4-BE49-F238E27FC236}">
                <a16:creationId xmlns:a16="http://schemas.microsoft.com/office/drawing/2014/main" id="{762968D6-65FF-4F69-BBA4-D7D5D8F2B957}"/>
              </a:ext>
            </a:extLst>
          </p:cNvPr>
          <p:cNvSpPr/>
          <p:nvPr/>
        </p:nvSpPr>
        <p:spPr>
          <a:xfrm>
            <a:off x="9601017" y="6581170"/>
            <a:ext cx="2456140" cy="974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86"/>
              </a:lnSpc>
              <a:buNone/>
            </a:pPr>
            <a:r>
              <a:rPr lang="en-US" sz="2181" dirty="0">
                <a:solidFill>
                  <a:srgbClr val="DAD8E9"/>
                </a:solidFill>
                <a:cs typeface="Prompt" pitchFamily="34" charset="-120"/>
              </a:rPr>
              <a:t>Service</a:t>
            </a:r>
          </a:p>
        </p:txBody>
      </p:sp>
      <p:sp>
        <p:nvSpPr>
          <p:cNvPr id="21" name="Text 7">
            <a:extLst>
              <a:ext uri="{FF2B5EF4-FFF2-40B4-BE49-F238E27FC236}">
                <a16:creationId xmlns:a16="http://schemas.microsoft.com/office/drawing/2014/main" id="{EC28D8D0-7E84-49C8-97D6-7E0A090BF508}"/>
              </a:ext>
            </a:extLst>
          </p:cNvPr>
          <p:cNvSpPr/>
          <p:nvPr/>
        </p:nvSpPr>
        <p:spPr>
          <a:xfrm>
            <a:off x="5992961" y="7020237"/>
            <a:ext cx="2894767" cy="4324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1960"/>
              </a:lnSpc>
              <a:buNone/>
            </a:pPr>
            <a:r>
              <a:rPr lang="ru-RU" sz="1400" dirty="0">
                <a:solidFill>
                  <a:srgbClr val="DAD8E9"/>
                </a:solidFill>
                <a:ea typeface="Mukta" pitchFamily="34" charset="-122"/>
              </a:rPr>
              <a:t>Рис. </a:t>
            </a:r>
            <a:r>
              <a:rPr lang="en-US" sz="1400" dirty="0">
                <a:solidFill>
                  <a:srgbClr val="DAD8E9"/>
                </a:solidFill>
                <a:ea typeface="Mukta" pitchFamily="34" charset="-122"/>
              </a:rPr>
              <a:t>3</a:t>
            </a:r>
            <a:r>
              <a:rPr lang="ru-RU" sz="1400" dirty="0">
                <a:solidFill>
                  <a:srgbClr val="DAD8E9"/>
                </a:solidFill>
                <a:ea typeface="Mukta" pitchFamily="34" charset="-122"/>
              </a:rPr>
              <a:t> схема работа </a:t>
            </a:r>
            <a:r>
              <a:rPr lang="en-US" sz="1400" dirty="0">
                <a:solidFill>
                  <a:srgbClr val="DAD8E9"/>
                </a:solidFill>
                <a:ea typeface="Mukta" pitchFamily="34" charset="-122"/>
              </a:rPr>
              <a:t>API</a:t>
            </a:r>
            <a:r>
              <a:rPr lang="ru-RU" sz="1400" dirty="0">
                <a:solidFill>
                  <a:srgbClr val="DAD8E9"/>
                </a:solidFill>
                <a:ea typeface="Mukta" pitchFamily="34" charset="-122"/>
              </a:rPr>
              <a:t> запросов</a:t>
            </a:r>
            <a:r>
              <a:rPr lang="en-US" sz="1400" dirty="0">
                <a:solidFill>
                  <a:srgbClr val="DAD8E9"/>
                </a:solidFill>
                <a:ea typeface="Mukta" pitchFamily="34" charset="-122"/>
              </a:rPr>
              <a:t> </a:t>
            </a:r>
            <a:endParaRPr lang="en-US" sz="1400" dirty="0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EBCAC88F-EABC-4DD9-9671-6F976F7F4615}"/>
              </a:ext>
            </a:extLst>
          </p:cNvPr>
          <p:cNvSpPr>
            <a:spLocks noGrp="1"/>
          </p:cNvSpPr>
          <p:nvPr/>
        </p:nvSpPr>
        <p:spPr>
          <a:xfrm>
            <a:off x="11129058" y="773846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320921-3B40-48F9-9480-72E41177CE63}" type="slidenum">
              <a:rPr lang="en-US" sz="1800" smtClean="0">
                <a:solidFill>
                  <a:schemeClr val="bg1">
                    <a:lumMod val="85000"/>
                  </a:schemeClr>
                </a:solidFill>
              </a:rPr>
              <a:pPr/>
              <a:t>6</a:t>
            </a:fld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/ </a:t>
            </a:r>
            <a:r>
              <a:rPr lang="ru-RU" sz="1800" dirty="0">
                <a:solidFill>
                  <a:schemeClr val="bg1">
                    <a:lumMod val="85000"/>
                  </a:schemeClr>
                </a:solidFill>
              </a:rPr>
              <a:t>11</a:t>
            </a: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624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148965" y="542687"/>
            <a:ext cx="6125408" cy="6167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56"/>
              </a:lnSpc>
              <a:buNone/>
            </a:pPr>
            <a:r>
              <a:rPr lang="en-US" sz="3885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Разработка API запросов</a:t>
            </a:r>
            <a:endParaRPr lang="en-US" sz="3885" dirty="0"/>
          </a:p>
        </p:txBody>
      </p:sp>
      <p:sp>
        <p:nvSpPr>
          <p:cNvPr id="9" name="Text 6"/>
          <p:cNvSpPr/>
          <p:nvPr/>
        </p:nvSpPr>
        <p:spPr>
          <a:xfrm>
            <a:off x="381600" y="1673384"/>
            <a:ext cx="2456140" cy="616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28"/>
              </a:lnSpc>
              <a:buNone/>
            </a:pPr>
            <a:r>
              <a:rPr lang="en-US" sz="1942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Использование Elevenlabs</a:t>
            </a:r>
            <a:endParaRPr lang="en-US" sz="1942" dirty="0"/>
          </a:p>
        </p:txBody>
      </p:sp>
      <p:sp>
        <p:nvSpPr>
          <p:cNvPr id="10" name="Text 7"/>
          <p:cNvSpPr/>
          <p:nvPr/>
        </p:nvSpPr>
        <p:spPr>
          <a:xfrm>
            <a:off x="381600" y="2487414"/>
            <a:ext cx="2456140" cy="37890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86"/>
              </a:lnSpc>
              <a:buNone/>
            </a:pPr>
            <a:r>
              <a:rPr lang="en-US" sz="155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Также было интегрировано использование API Elevenlabs для синтеза речи, что позволило виртуальному помощнику не только распознавать речь, но и генерировать естественные голосовые ответы, повышая реалистичность взаимодействия.</a:t>
            </a:r>
            <a:endParaRPr lang="en-US" sz="1554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6EC147-3300-4272-A95B-13197694C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690" y="1325120"/>
            <a:ext cx="5893730" cy="20908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D78FA0-5042-425E-AC6C-AD0C0AED08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9478" y="4391795"/>
            <a:ext cx="5871969" cy="2305480"/>
          </a:xfrm>
          <a:prstGeom prst="rect">
            <a:avLst/>
          </a:prstGeom>
        </p:spPr>
      </p:pic>
      <p:sp>
        <p:nvSpPr>
          <p:cNvPr id="15" name="Text 7">
            <a:extLst>
              <a:ext uri="{FF2B5EF4-FFF2-40B4-BE49-F238E27FC236}">
                <a16:creationId xmlns:a16="http://schemas.microsoft.com/office/drawing/2014/main" id="{3C837498-628A-4C76-8806-6AFE4A7569BA}"/>
              </a:ext>
            </a:extLst>
          </p:cNvPr>
          <p:cNvSpPr/>
          <p:nvPr/>
        </p:nvSpPr>
        <p:spPr>
          <a:xfrm>
            <a:off x="9030850" y="3471487"/>
            <a:ext cx="3319338" cy="4324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1960"/>
              </a:lnSpc>
              <a:buNone/>
            </a:pPr>
            <a:r>
              <a:rPr lang="ru-RU" sz="1400" dirty="0">
                <a:solidFill>
                  <a:srgbClr val="DAD8E9"/>
                </a:solidFill>
                <a:ea typeface="Mukta" pitchFamily="34" charset="-122"/>
              </a:rPr>
              <a:t>Рис. 4 Логика составления </a:t>
            </a:r>
            <a:r>
              <a:rPr lang="en-US" sz="1400" dirty="0">
                <a:solidFill>
                  <a:srgbClr val="DAD8E9"/>
                </a:solidFill>
                <a:ea typeface="Mukta" pitchFamily="34" charset="-122"/>
              </a:rPr>
              <a:t>JSON </a:t>
            </a:r>
            <a:r>
              <a:rPr lang="ru-RU" sz="1400" dirty="0">
                <a:solidFill>
                  <a:srgbClr val="DAD8E9"/>
                </a:solidFill>
                <a:ea typeface="Mukta" pitchFamily="34" charset="-122"/>
              </a:rPr>
              <a:t>объекта и отправка методом </a:t>
            </a:r>
            <a:r>
              <a:rPr lang="en-US" sz="1400" dirty="0">
                <a:solidFill>
                  <a:srgbClr val="DAD8E9"/>
                </a:solidFill>
                <a:ea typeface="Mukta" pitchFamily="34" charset="-122"/>
              </a:rPr>
              <a:t>POST</a:t>
            </a:r>
            <a:r>
              <a:rPr lang="ru-RU" sz="1400" dirty="0">
                <a:solidFill>
                  <a:srgbClr val="DAD8E9"/>
                </a:solidFill>
                <a:ea typeface="Mukta" pitchFamily="34" charset="-122"/>
              </a:rPr>
              <a:t> </a:t>
            </a:r>
            <a:endParaRPr lang="en-US" sz="1400" dirty="0"/>
          </a:p>
        </p:txBody>
      </p:sp>
      <p:sp>
        <p:nvSpPr>
          <p:cNvPr id="16" name="Text 7">
            <a:extLst>
              <a:ext uri="{FF2B5EF4-FFF2-40B4-BE49-F238E27FC236}">
                <a16:creationId xmlns:a16="http://schemas.microsoft.com/office/drawing/2014/main" id="{F0DABF23-09C3-41CD-BE32-BE91F2096F5D}"/>
              </a:ext>
            </a:extLst>
          </p:cNvPr>
          <p:cNvSpPr/>
          <p:nvPr/>
        </p:nvSpPr>
        <p:spPr>
          <a:xfrm>
            <a:off x="9138078" y="6702369"/>
            <a:ext cx="2894767" cy="4324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1960"/>
              </a:lnSpc>
              <a:buNone/>
            </a:pPr>
            <a:r>
              <a:rPr lang="ru-RU" sz="1400" dirty="0">
                <a:solidFill>
                  <a:srgbClr val="DAD8E9"/>
                </a:solidFill>
                <a:ea typeface="Mukta" pitchFamily="34" charset="-122"/>
              </a:rPr>
              <a:t>Рис. 5 Отправка </a:t>
            </a:r>
            <a:r>
              <a:rPr lang="en-US" sz="1400" dirty="0">
                <a:solidFill>
                  <a:srgbClr val="DAD8E9"/>
                </a:solidFill>
                <a:ea typeface="Mukta" pitchFamily="34" charset="-122"/>
              </a:rPr>
              <a:t>GET </a:t>
            </a:r>
            <a:r>
              <a:rPr lang="ru-RU" sz="1400" dirty="0">
                <a:solidFill>
                  <a:srgbClr val="DAD8E9"/>
                </a:solidFill>
                <a:ea typeface="Mukta" pitchFamily="34" charset="-122"/>
              </a:rPr>
              <a:t>запроса и обработка ответа</a:t>
            </a:r>
            <a:endParaRPr lang="en-US" sz="1400" dirty="0"/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39F3B47-FE6C-4EA6-BFC0-31A96D34C6D1}"/>
              </a:ext>
            </a:extLst>
          </p:cNvPr>
          <p:cNvSpPr>
            <a:spLocks noGrp="1"/>
          </p:cNvSpPr>
          <p:nvPr/>
        </p:nvSpPr>
        <p:spPr>
          <a:xfrm>
            <a:off x="11129058" y="773846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320921-3B40-48F9-9480-72E41177CE63}" type="slidenum">
              <a:rPr lang="en-US" sz="1800" smtClean="0">
                <a:solidFill>
                  <a:schemeClr val="bg1">
                    <a:lumMod val="85000"/>
                  </a:schemeClr>
                </a:solidFill>
              </a:rPr>
              <a:pPr/>
              <a:t>7</a:t>
            </a:fld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/ </a:t>
            </a:r>
            <a:r>
              <a:rPr lang="ru-RU" sz="1800" dirty="0">
                <a:solidFill>
                  <a:schemeClr val="bg1">
                    <a:lumMod val="85000"/>
                  </a:schemeClr>
                </a:solidFill>
              </a:rPr>
              <a:t>11</a:t>
            </a: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868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624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4" name="Text 1"/>
          <p:cNvSpPr/>
          <p:nvPr/>
        </p:nvSpPr>
        <p:spPr>
          <a:xfrm>
            <a:off x="3148965" y="542687"/>
            <a:ext cx="6125408" cy="6167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56"/>
              </a:lnSpc>
              <a:buNone/>
            </a:pPr>
            <a:r>
              <a:rPr lang="en-US" sz="3885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Разработка API запросов</a:t>
            </a:r>
            <a:endParaRPr lang="en-US" sz="3885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3AA65B-4F63-4B39-907D-5D7A147FE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0125" y="5464735"/>
            <a:ext cx="6010275" cy="9048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6ABF35-6E40-4D77-9DF1-EE69F0B41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5439" y="1350844"/>
            <a:ext cx="3646810" cy="28128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A646BE-F522-4F1F-BD5E-B491EDFCE6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527" y="5023822"/>
            <a:ext cx="3964971" cy="2496463"/>
          </a:xfrm>
          <a:prstGeom prst="rect">
            <a:avLst/>
          </a:prstGeom>
        </p:spPr>
      </p:pic>
      <p:sp>
        <p:nvSpPr>
          <p:cNvPr id="25" name="Text 11">
            <a:extLst>
              <a:ext uri="{FF2B5EF4-FFF2-40B4-BE49-F238E27FC236}">
                <a16:creationId xmlns:a16="http://schemas.microsoft.com/office/drawing/2014/main" id="{376021DB-709C-4A33-B081-5C9229E58E8C}"/>
              </a:ext>
            </a:extLst>
          </p:cNvPr>
          <p:cNvSpPr/>
          <p:nvPr/>
        </p:nvSpPr>
        <p:spPr>
          <a:xfrm>
            <a:off x="11710593" y="2508549"/>
            <a:ext cx="199477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14"/>
              </a:lnSpc>
              <a:buNone/>
            </a:pPr>
            <a:r>
              <a:rPr lang="ru-RU" sz="1531" dirty="0">
                <a:solidFill>
                  <a:srgbClr val="DAD8E9"/>
                </a:solidFill>
                <a:cs typeface="Prompt" pitchFamily="34" charset="-120"/>
              </a:rPr>
              <a:t>Обработка ответа</a:t>
            </a:r>
            <a:endParaRPr lang="en-US" sz="1531" dirty="0"/>
          </a:p>
        </p:txBody>
      </p:sp>
      <p:sp>
        <p:nvSpPr>
          <p:cNvPr id="26" name="Text 12">
            <a:extLst>
              <a:ext uri="{FF2B5EF4-FFF2-40B4-BE49-F238E27FC236}">
                <a16:creationId xmlns:a16="http://schemas.microsoft.com/office/drawing/2014/main" id="{F2C6AD8A-3C01-4F73-B5C7-5EC0559A1549}"/>
              </a:ext>
            </a:extLst>
          </p:cNvPr>
          <p:cNvSpPr/>
          <p:nvPr/>
        </p:nvSpPr>
        <p:spPr>
          <a:xfrm>
            <a:off x="11260537" y="2844781"/>
            <a:ext cx="2894886" cy="1492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1960"/>
              </a:lnSpc>
              <a:buNone/>
            </a:pPr>
            <a:r>
              <a:rPr lang="ru-RU" sz="1225" b="1" dirty="0">
                <a:solidFill>
                  <a:srgbClr val="DAD8E9"/>
                </a:solidFill>
                <a:latin typeface="Calibri (Body)"/>
                <a:ea typeface="Mukta" pitchFamily="34" charset="-122"/>
                <a:cs typeface="Mukta" pitchFamily="34" charset="-120"/>
              </a:rPr>
              <a:t>Полученный ответ из </a:t>
            </a:r>
            <a:r>
              <a:rPr lang="en-US" sz="1225" b="1" dirty="0">
                <a:solidFill>
                  <a:srgbClr val="DAD8E9"/>
                </a:solidFill>
                <a:latin typeface="Calibri (Body)"/>
                <a:ea typeface="Mukta" pitchFamily="34" charset="-122"/>
                <a:cs typeface="Mukta" pitchFamily="34" charset="-120"/>
              </a:rPr>
              <a:t>GET-</a:t>
            </a:r>
            <a:r>
              <a:rPr lang="ru-RU" sz="1225" b="1" dirty="0">
                <a:solidFill>
                  <a:srgbClr val="DAD8E9"/>
                </a:solidFill>
                <a:latin typeface="Calibri (Body)"/>
                <a:ea typeface="Mukta" pitchFamily="34" charset="-122"/>
                <a:cs typeface="Mukta" pitchFamily="34" charset="-120"/>
              </a:rPr>
              <a:t>запроса обрабатывается с помощью парсера</a:t>
            </a:r>
            <a:r>
              <a:rPr lang="en-US" sz="1225" b="1" dirty="0">
                <a:solidFill>
                  <a:srgbClr val="DAD8E9"/>
                </a:solidFill>
                <a:latin typeface="Calibri (Body)"/>
                <a:ea typeface="Mukta" pitchFamily="34" charset="-122"/>
                <a:cs typeface="Mukta" pitchFamily="34" charset="-120"/>
              </a:rPr>
              <a:t>,</a:t>
            </a:r>
            <a:r>
              <a:rPr lang="ru-RU" sz="1225" b="1" dirty="0">
                <a:solidFill>
                  <a:srgbClr val="DAD8E9"/>
                </a:solidFill>
                <a:latin typeface="Calibri (Body)"/>
                <a:ea typeface="Mukta" pitchFamily="34" charset="-122"/>
                <a:cs typeface="Mukta" pitchFamily="34" charset="-120"/>
              </a:rPr>
              <a:t> полученная информация в дальнейшем используется для генерации аудиофайла</a:t>
            </a:r>
            <a:endParaRPr lang="en-US" sz="1225" b="1" dirty="0">
              <a:latin typeface="Calibri (Body)"/>
            </a:endParaRPr>
          </a:p>
        </p:txBody>
      </p:sp>
      <p:sp>
        <p:nvSpPr>
          <p:cNvPr id="30" name="Text 16">
            <a:extLst>
              <a:ext uri="{FF2B5EF4-FFF2-40B4-BE49-F238E27FC236}">
                <a16:creationId xmlns:a16="http://schemas.microsoft.com/office/drawing/2014/main" id="{3F5798AD-78CB-48A8-84ED-69B710365E22}"/>
              </a:ext>
            </a:extLst>
          </p:cNvPr>
          <p:cNvSpPr/>
          <p:nvPr/>
        </p:nvSpPr>
        <p:spPr>
          <a:xfrm>
            <a:off x="925034" y="2486140"/>
            <a:ext cx="2219206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14"/>
              </a:lnSpc>
              <a:buNone/>
            </a:pPr>
            <a:r>
              <a:rPr lang="ru-RU" sz="1531" b="1" dirty="0">
                <a:solidFill>
                  <a:srgbClr val="DAD8E9"/>
                </a:solidFill>
                <a:cs typeface="Prompt" pitchFamily="34" charset="-120"/>
              </a:rPr>
              <a:t>Отправка </a:t>
            </a:r>
            <a:r>
              <a:rPr lang="en-US" sz="1531" b="1" dirty="0">
                <a:solidFill>
                  <a:srgbClr val="DAD8E9"/>
                </a:solidFill>
                <a:cs typeface="Prompt" pitchFamily="34" charset="-120"/>
              </a:rPr>
              <a:t>POST</a:t>
            </a:r>
            <a:r>
              <a:rPr lang="ru-RU" sz="1531" b="1" dirty="0">
                <a:solidFill>
                  <a:srgbClr val="DAD8E9"/>
                </a:solidFill>
                <a:cs typeface="Prompt" pitchFamily="34" charset="-120"/>
              </a:rPr>
              <a:t>-запроса</a:t>
            </a:r>
            <a:endParaRPr lang="en-US" sz="1531" b="1" dirty="0"/>
          </a:p>
        </p:txBody>
      </p:sp>
      <p:sp>
        <p:nvSpPr>
          <p:cNvPr id="31" name="Text 17">
            <a:extLst>
              <a:ext uri="{FF2B5EF4-FFF2-40B4-BE49-F238E27FC236}">
                <a16:creationId xmlns:a16="http://schemas.microsoft.com/office/drawing/2014/main" id="{E05D0945-1A8B-4E98-A815-2F24F4B992DE}"/>
              </a:ext>
            </a:extLst>
          </p:cNvPr>
          <p:cNvSpPr/>
          <p:nvPr/>
        </p:nvSpPr>
        <p:spPr>
          <a:xfrm>
            <a:off x="587253" y="2822372"/>
            <a:ext cx="2894886" cy="17410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1960"/>
              </a:lnSpc>
              <a:buNone/>
            </a:pPr>
            <a:r>
              <a:rPr lang="ru-RU" sz="1230" b="1" dirty="0">
                <a:solidFill>
                  <a:srgbClr val="DAD8E9"/>
                </a:solidFill>
                <a:ea typeface="Mukta" pitchFamily="34" charset="-122"/>
              </a:rPr>
              <a:t>POST-запросы отправляют данные в теле запроса, что позволяет передавать большие объемы информации и использовать их для изменения состояния на сервере.</a:t>
            </a:r>
            <a:endParaRPr lang="en-US" sz="1230" b="1" dirty="0">
              <a:solidFill>
                <a:srgbClr val="DAD8E9"/>
              </a:solidFill>
              <a:ea typeface="Mukta" pitchFamily="34" charset="-122"/>
            </a:endParaRPr>
          </a:p>
        </p:txBody>
      </p:sp>
      <p:sp>
        <p:nvSpPr>
          <p:cNvPr id="32" name="Shape 2">
            <a:extLst>
              <a:ext uri="{FF2B5EF4-FFF2-40B4-BE49-F238E27FC236}">
                <a16:creationId xmlns:a16="http://schemas.microsoft.com/office/drawing/2014/main" id="{1F0406FD-0B39-42C7-B390-76A19C7BA260}"/>
              </a:ext>
            </a:extLst>
          </p:cNvPr>
          <p:cNvSpPr/>
          <p:nvPr/>
        </p:nvSpPr>
        <p:spPr>
          <a:xfrm>
            <a:off x="2165228" y="4816067"/>
            <a:ext cx="10601565" cy="49868"/>
          </a:xfrm>
          <a:prstGeom prst="roundRect">
            <a:avLst>
              <a:gd name="adj" fmla="val 225238"/>
            </a:avLst>
          </a:prstGeom>
          <a:solidFill>
            <a:srgbClr val="6D4562"/>
          </a:solidFill>
          <a:ln/>
        </p:spPr>
      </p:sp>
      <p:sp>
        <p:nvSpPr>
          <p:cNvPr id="17" name="Shape 3">
            <a:extLst>
              <a:ext uri="{FF2B5EF4-FFF2-40B4-BE49-F238E27FC236}">
                <a16:creationId xmlns:a16="http://schemas.microsoft.com/office/drawing/2014/main" id="{B11C9599-017D-4CE7-B11F-ACAD991B8665}"/>
              </a:ext>
            </a:extLst>
          </p:cNvPr>
          <p:cNvSpPr/>
          <p:nvPr/>
        </p:nvSpPr>
        <p:spPr>
          <a:xfrm>
            <a:off x="1948326" y="4294029"/>
            <a:ext cx="31075" cy="544354"/>
          </a:xfrm>
          <a:prstGeom prst="roundRect">
            <a:avLst>
              <a:gd name="adj" fmla="val 225238"/>
            </a:avLst>
          </a:prstGeom>
          <a:solidFill>
            <a:srgbClr val="6D4562"/>
          </a:solidFill>
          <a:ln/>
        </p:spPr>
      </p:sp>
      <p:sp>
        <p:nvSpPr>
          <p:cNvPr id="18" name="Shape 4">
            <a:extLst>
              <a:ext uri="{FF2B5EF4-FFF2-40B4-BE49-F238E27FC236}">
                <a16:creationId xmlns:a16="http://schemas.microsoft.com/office/drawing/2014/main" id="{5B55C81B-4EE0-4501-9F3A-C0B1A5BA89E7}"/>
              </a:ext>
            </a:extLst>
          </p:cNvPr>
          <p:cNvSpPr/>
          <p:nvPr/>
        </p:nvSpPr>
        <p:spPr>
          <a:xfrm>
            <a:off x="1788961" y="4663361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9" name="Text 5">
            <a:extLst>
              <a:ext uri="{FF2B5EF4-FFF2-40B4-BE49-F238E27FC236}">
                <a16:creationId xmlns:a16="http://schemas.microsoft.com/office/drawing/2014/main" id="{060F3AB1-0499-456E-B56E-8ABAAABCC36E}"/>
              </a:ext>
            </a:extLst>
          </p:cNvPr>
          <p:cNvSpPr/>
          <p:nvPr/>
        </p:nvSpPr>
        <p:spPr>
          <a:xfrm>
            <a:off x="1920287" y="4692412"/>
            <a:ext cx="87273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1837" dirty="0"/>
          </a:p>
        </p:txBody>
      </p:sp>
      <p:sp>
        <p:nvSpPr>
          <p:cNvPr id="27" name="Shape 13">
            <a:extLst>
              <a:ext uri="{FF2B5EF4-FFF2-40B4-BE49-F238E27FC236}">
                <a16:creationId xmlns:a16="http://schemas.microsoft.com/office/drawing/2014/main" id="{7EF4B90F-D0BD-467F-B558-EF1A9C9D289D}"/>
              </a:ext>
            </a:extLst>
          </p:cNvPr>
          <p:cNvSpPr/>
          <p:nvPr/>
        </p:nvSpPr>
        <p:spPr>
          <a:xfrm>
            <a:off x="12655976" y="4251008"/>
            <a:ext cx="31075" cy="544354"/>
          </a:xfrm>
          <a:prstGeom prst="roundRect">
            <a:avLst>
              <a:gd name="adj" fmla="val 225238"/>
            </a:avLst>
          </a:prstGeom>
          <a:solidFill>
            <a:srgbClr val="6D4562"/>
          </a:solidFill>
          <a:ln/>
        </p:spPr>
      </p:sp>
      <p:sp>
        <p:nvSpPr>
          <p:cNvPr id="28" name="Shape 14">
            <a:extLst>
              <a:ext uri="{FF2B5EF4-FFF2-40B4-BE49-F238E27FC236}">
                <a16:creationId xmlns:a16="http://schemas.microsoft.com/office/drawing/2014/main" id="{C2DCB503-851D-42A9-A707-1B146A0DAB05}"/>
              </a:ext>
            </a:extLst>
          </p:cNvPr>
          <p:cNvSpPr/>
          <p:nvPr/>
        </p:nvSpPr>
        <p:spPr>
          <a:xfrm>
            <a:off x="12496610" y="4620340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9" name="Text 15">
            <a:extLst>
              <a:ext uri="{FF2B5EF4-FFF2-40B4-BE49-F238E27FC236}">
                <a16:creationId xmlns:a16="http://schemas.microsoft.com/office/drawing/2014/main" id="{03ADE838-D858-4E74-B7BF-E40115F1130D}"/>
              </a:ext>
            </a:extLst>
          </p:cNvPr>
          <p:cNvSpPr/>
          <p:nvPr/>
        </p:nvSpPr>
        <p:spPr>
          <a:xfrm>
            <a:off x="12603886" y="4649391"/>
            <a:ext cx="135374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1837" dirty="0"/>
          </a:p>
        </p:txBody>
      </p:sp>
      <p:sp>
        <p:nvSpPr>
          <p:cNvPr id="20" name="Text 6">
            <a:extLst>
              <a:ext uri="{FF2B5EF4-FFF2-40B4-BE49-F238E27FC236}">
                <a16:creationId xmlns:a16="http://schemas.microsoft.com/office/drawing/2014/main" id="{2CDB065C-2EF2-49F9-89A5-96BCF36B40DD}"/>
              </a:ext>
            </a:extLst>
          </p:cNvPr>
          <p:cNvSpPr/>
          <p:nvPr/>
        </p:nvSpPr>
        <p:spPr>
          <a:xfrm>
            <a:off x="6276666" y="5392244"/>
            <a:ext cx="1977866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14"/>
              </a:lnSpc>
              <a:buNone/>
            </a:pPr>
            <a:r>
              <a:rPr lang="ru-RU" sz="1531" b="1" dirty="0">
                <a:solidFill>
                  <a:srgbClr val="DAD8E9"/>
                </a:solidFill>
                <a:latin typeface="Calibri (Body)"/>
                <a:ea typeface="Prompt" pitchFamily="34" charset="-122"/>
                <a:cs typeface="Prompt" pitchFamily="34" charset="-120"/>
              </a:rPr>
              <a:t>Отправка </a:t>
            </a:r>
            <a:r>
              <a:rPr lang="en-US" sz="1531" b="1" dirty="0">
                <a:solidFill>
                  <a:srgbClr val="DAD8E9"/>
                </a:solidFill>
                <a:latin typeface="Calibri (Body)"/>
                <a:ea typeface="Prompt" pitchFamily="34" charset="-122"/>
                <a:cs typeface="Prompt" pitchFamily="34" charset="-120"/>
              </a:rPr>
              <a:t>GET-</a:t>
            </a:r>
            <a:r>
              <a:rPr lang="ru-RU" sz="1531" b="1" dirty="0">
                <a:solidFill>
                  <a:srgbClr val="DAD8E9"/>
                </a:solidFill>
                <a:latin typeface="Calibri (Body)"/>
                <a:ea typeface="Prompt" pitchFamily="34" charset="-122"/>
                <a:cs typeface="Prompt" pitchFamily="34" charset="-120"/>
              </a:rPr>
              <a:t>Запроса</a:t>
            </a:r>
          </a:p>
          <a:p>
            <a:pPr marL="0" indent="0" algn="ctr">
              <a:lnSpc>
                <a:spcPts val="1914"/>
              </a:lnSpc>
              <a:buNone/>
            </a:pPr>
            <a:r>
              <a:rPr lang="ru-RU" sz="1531" b="1" dirty="0">
                <a:solidFill>
                  <a:srgbClr val="DAD8E9"/>
                </a:solidFill>
                <a:latin typeface="Calibri (Body)"/>
                <a:cs typeface="Prompt" pitchFamily="34" charset="-120"/>
              </a:rPr>
              <a:t>И получение ответа</a:t>
            </a:r>
            <a:endParaRPr lang="en-US" sz="1531" b="1" dirty="0">
              <a:latin typeface="Calibri (Body)"/>
            </a:endParaRPr>
          </a:p>
        </p:txBody>
      </p:sp>
      <p:sp>
        <p:nvSpPr>
          <p:cNvPr id="21" name="Text 7">
            <a:extLst>
              <a:ext uri="{FF2B5EF4-FFF2-40B4-BE49-F238E27FC236}">
                <a16:creationId xmlns:a16="http://schemas.microsoft.com/office/drawing/2014/main" id="{06ED5D70-0A3E-4186-BF96-C5FCC5714DEA}"/>
              </a:ext>
            </a:extLst>
          </p:cNvPr>
          <p:cNvSpPr/>
          <p:nvPr/>
        </p:nvSpPr>
        <p:spPr>
          <a:xfrm>
            <a:off x="5818215" y="5973896"/>
            <a:ext cx="2894767" cy="1243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1960"/>
              </a:lnSpc>
              <a:buNone/>
            </a:pPr>
            <a:r>
              <a:rPr lang="ru-RU" sz="1230" dirty="0">
                <a:solidFill>
                  <a:srgbClr val="DAD8E9"/>
                </a:solidFill>
                <a:ea typeface="Mukta" pitchFamily="34" charset="-122"/>
              </a:rPr>
              <a:t>GET-запросы отправляют данные на сервер в виде параметров URL и используются для получения информации.</a:t>
            </a:r>
            <a:endParaRPr lang="en-US" sz="1230" dirty="0">
              <a:solidFill>
                <a:srgbClr val="DAD8E9"/>
              </a:solidFill>
              <a:ea typeface="Mukta" pitchFamily="34" charset="-122"/>
            </a:endParaRPr>
          </a:p>
        </p:txBody>
      </p:sp>
      <p:sp>
        <p:nvSpPr>
          <p:cNvPr id="22" name="Shape 8">
            <a:extLst>
              <a:ext uri="{FF2B5EF4-FFF2-40B4-BE49-F238E27FC236}">
                <a16:creationId xmlns:a16="http://schemas.microsoft.com/office/drawing/2014/main" id="{B3801CE2-1805-44E1-BE28-F8E2E73E12B7}"/>
              </a:ext>
            </a:extLst>
          </p:cNvPr>
          <p:cNvSpPr/>
          <p:nvPr/>
        </p:nvSpPr>
        <p:spPr>
          <a:xfrm>
            <a:off x="7318284" y="4860361"/>
            <a:ext cx="31075" cy="544354"/>
          </a:xfrm>
          <a:prstGeom prst="roundRect">
            <a:avLst>
              <a:gd name="adj" fmla="val 225238"/>
            </a:avLst>
          </a:prstGeom>
          <a:solidFill>
            <a:srgbClr val="6D4562"/>
          </a:solidFill>
          <a:ln/>
        </p:spPr>
      </p:sp>
      <p:sp>
        <p:nvSpPr>
          <p:cNvPr id="23" name="Shape 9">
            <a:extLst>
              <a:ext uri="{FF2B5EF4-FFF2-40B4-BE49-F238E27FC236}">
                <a16:creationId xmlns:a16="http://schemas.microsoft.com/office/drawing/2014/main" id="{DEA95F56-23C2-42F4-8835-96D960B5D7ED}"/>
              </a:ext>
            </a:extLst>
          </p:cNvPr>
          <p:cNvSpPr/>
          <p:nvPr/>
        </p:nvSpPr>
        <p:spPr>
          <a:xfrm>
            <a:off x="7158919" y="4685458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3DF8A6A4-EA69-4A03-89A5-04B1470FF289}"/>
              </a:ext>
            </a:extLst>
          </p:cNvPr>
          <p:cNvSpPr/>
          <p:nvPr/>
        </p:nvSpPr>
        <p:spPr>
          <a:xfrm>
            <a:off x="7265599" y="4714509"/>
            <a:ext cx="136565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1837" dirty="0"/>
          </a:p>
        </p:txBody>
      </p:sp>
      <p:sp>
        <p:nvSpPr>
          <p:cNvPr id="33" name="Text 7">
            <a:extLst>
              <a:ext uri="{FF2B5EF4-FFF2-40B4-BE49-F238E27FC236}">
                <a16:creationId xmlns:a16="http://schemas.microsoft.com/office/drawing/2014/main" id="{76AD1757-0E41-418A-8154-D69A7BB52FE8}"/>
              </a:ext>
            </a:extLst>
          </p:cNvPr>
          <p:cNvSpPr/>
          <p:nvPr/>
        </p:nvSpPr>
        <p:spPr>
          <a:xfrm>
            <a:off x="5637736" y="4143219"/>
            <a:ext cx="3529842" cy="4324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1960"/>
              </a:lnSpc>
              <a:buNone/>
            </a:pPr>
            <a:r>
              <a:rPr lang="ru-RU" sz="1400" dirty="0">
                <a:solidFill>
                  <a:srgbClr val="DAD8E9"/>
                </a:solidFill>
                <a:ea typeface="Mukta" pitchFamily="34" charset="-122"/>
              </a:rPr>
              <a:t>Рис. 7 Формат </a:t>
            </a:r>
            <a:r>
              <a:rPr lang="en-US" sz="1400" dirty="0">
                <a:solidFill>
                  <a:srgbClr val="DAD8E9"/>
                </a:solidFill>
                <a:ea typeface="Mukta" pitchFamily="34" charset="-122"/>
              </a:rPr>
              <a:t>JSON </a:t>
            </a:r>
            <a:r>
              <a:rPr lang="ru-RU" sz="1400" dirty="0">
                <a:solidFill>
                  <a:srgbClr val="DAD8E9"/>
                </a:solidFill>
                <a:ea typeface="Mukta" pitchFamily="34" charset="-122"/>
              </a:rPr>
              <a:t>объекта полученного </a:t>
            </a:r>
            <a:r>
              <a:rPr lang="en-US" sz="1400" dirty="0">
                <a:solidFill>
                  <a:srgbClr val="DAD8E9"/>
                </a:solidFill>
                <a:ea typeface="Mukta" pitchFamily="34" charset="-122"/>
              </a:rPr>
              <a:t>GET-</a:t>
            </a:r>
            <a:r>
              <a:rPr lang="ru-RU" sz="1400" dirty="0">
                <a:solidFill>
                  <a:srgbClr val="DAD8E9"/>
                </a:solidFill>
                <a:ea typeface="Mukta" pitchFamily="34" charset="-122"/>
              </a:rPr>
              <a:t>запросом</a:t>
            </a:r>
            <a:endParaRPr lang="en-US" sz="1400" dirty="0"/>
          </a:p>
        </p:txBody>
      </p:sp>
      <p:sp>
        <p:nvSpPr>
          <p:cNvPr id="34" name="Text 7">
            <a:extLst>
              <a:ext uri="{FF2B5EF4-FFF2-40B4-BE49-F238E27FC236}">
                <a16:creationId xmlns:a16="http://schemas.microsoft.com/office/drawing/2014/main" id="{40503D44-FC3A-485A-A2E0-34730AD929D8}"/>
              </a:ext>
            </a:extLst>
          </p:cNvPr>
          <p:cNvSpPr/>
          <p:nvPr/>
        </p:nvSpPr>
        <p:spPr>
          <a:xfrm>
            <a:off x="572343" y="7461971"/>
            <a:ext cx="3319338" cy="4324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1960"/>
              </a:lnSpc>
              <a:buNone/>
            </a:pPr>
            <a:r>
              <a:rPr lang="ru-RU" sz="1400" dirty="0">
                <a:solidFill>
                  <a:srgbClr val="DAD8E9"/>
                </a:solidFill>
                <a:ea typeface="Mukta" pitchFamily="34" charset="-122"/>
              </a:rPr>
              <a:t>Рис. 6 Формат </a:t>
            </a:r>
            <a:r>
              <a:rPr lang="en-US" sz="1400" dirty="0">
                <a:solidFill>
                  <a:srgbClr val="DAD8E9"/>
                </a:solidFill>
                <a:ea typeface="Mukta" pitchFamily="34" charset="-122"/>
              </a:rPr>
              <a:t>JSON </a:t>
            </a:r>
            <a:r>
              <a:rPr lang="ru-RU" sz="1400" dirty="0">
                <a:solidFill>
                  <a:srgbClr val="DAD8E9"/>
                </a:solidFill>
                <a:ea typeface="Mukta" pitchFamily="34" charset="-122"/>
              </a:rPr>
              <a:t>объекта отправленного </a:t>
            </a:r>
            <a:r>
              <a:rPr lang="en-US" sz="1400" dirty="0">
                <a:solidFill>
                  <a:srgbClr val="DAD8E9"/>
                </a:solidFill>
                <a:ea typeface="Mukta" pitchFamily="34" charset="-122"/>
              </a:rPr>
              <a:t>POST-</a:t>
            </a:r>
            <a:r>
              <a:rPr lang="ru-RU" sz="1400" dirty="0">
                <a:solidFill>
                  <a:srgbClr val="DAD8E9"/>
                </a:solidFill>
                <a:ea typeface="Mukta" pitchFamily="34" charset="-122"/>
              </a:rPr>
              <a:t>запросом</a:t>
            </a:r>
            <a:endParaRPr lang="en-US" sz="1400" dirty="0"/>
          </a:p>
        </p:txBody>
      </p:sp>
      <p:sp>
        <p:nvSpPr>
          <p:cNvPr id="35" name="Text 7">
            <a:extLst>
              <a:ext uri="{FF2B5EF4-FFF2-40B4-BE49-F238E27FC236}">
                <a16:creationId xmlns:a16="http://schemas.microsoft.com/office/drawing/2014/main" id="{1DC51109-EB14-4184-A377-D1B7518BA10B}"/>
              </a:ext>
            </a:extLst>
          </p:cNvPr>
          <p:cNvSpPr/>
          <p:nvPr/>
        </p:nvSpPr>
        <p:spPr>
          <a:xfrm>
            <a:off x="10137496" y="6379499"/>
            <a:ext cx="3529842" cy="4324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1960"/>
              </a:lnSpc>
              <a:buNone/>
            </a:pPr>
            <a:r>
              <a:rPr lang="ru-RU" sz="1400" dirty="0">
                <a:solidFill>
                  <a:srgbClr val="DAD8E9"/>
                </a:solidFill>
                <a:ea typeface="Mukta" pitchFamily="34" charset="-122"/>
              </a:rPr>
              <a:t>Рис. 8 результат</a:t>
            </a:r>
            <a:r>
              <a:rPr lang="en-US" sz="1400" dirty="0">
                <a:solidFill>
                  <a:srgbClr val="DAD8E9"/>
                </a:solidFill>
                <a:ea typeface="Mukta" pitchFamily="34" charset="-122"/>
              </a:rPr>
              <a:t> </a:t>
            </a:r>
            <a:r>
              <a:rPr lang="ru-RU" sz="1400" dirty="0">
                <a:solidFill>
                  <a:srgbClr val="DAD8E9"/>
                </a:solidFill>
                <a:ea typeface="Mukta" pitchFamily="34" charset="-122"/>
              </a:rPr>
              <a:t>парсера </a:t>
            </a:r>
            <a:endParaRPr lang="en-US" sz="1400" dirty="0"/>
          </a:p>
        </p:txBody>
      </p:sp>
      <p:sp>
        <p:nvSpPr>
          <p:cNvPr id="36" name="Slide Number Placeholder 3">
            <a:extLst>
              <a:ext uri="{FF2B5EF4-FFF2-40B4-BE49-F238E27FC236}">
                <a16:creationId xmlns:a16="http://schemas.microsoft.com/office/drawing/2014/main" id="{8A7F9AA6-9612-4590-BBB2-04483255814B}"/>
              </a:ext>
            </a:extLst>
          </p:cNvPr>
          <p:cNvSpPr>
            <a:spLocks noGrp="1"/>
          </p:cNvSpPr>
          <p:nvPr/>
        </p:nvSpPr>
        <p:spPr>
          <a:xfrm>
            <a:off x="11129058" y="773846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320921-3B40-48F9-9480-72E41177CE63}" type="slidenum">
              <a:rPr lang="en-US" sz="1800" smtClean="0">
                <a:solidFill>
                  <a:schemeClr val="bg1">
                    <a:lumMod val="85000"/>
                  </a:schemeClr>
                </a:solidFill>
              </a:rPr>
              <a:pPr/>
              <a:t>8</a:t>
            </a:fld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/ </a:t>
            </a:r>
            <a:r>
              <a:rPr lang="ru-RU" sz="1800" dirty="0">
                <a:solidFill>
                  <a:schemeClr val="bg1">
                    <a:lumMod val="85000"/>
                  </a:schemeClr>
                </a:solidFill>
              </a:rPr>
              <a:t>11</a:t>
            </a: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052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634484"/>
            <a:ext cx="9381649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4856"/>
              </a:lnSpc>
            </a:pPr>
            <a:r>
              <a:rPr lang="ru-RU" sz="3885" dirty="0">
                <a:solidFill>
                  <a:srgbClr val="C6BFEE"/>
                </a:solidFill>
                <a:cs typeface="Prompt" pitchFamily="34" charset="-120"/>
              </a:rPr>
              <a:t>Система контекстов</a:t>
            </a:r>
            <a:endParaRPr lang="en-US" sz="3885" dirty="0">
              <a:solidFill>
                <a:srgbClr val="C6BFEE"/>
              </a:solidFill>
              <a:latin typeface="Prompt" pitchFamily="34" charset="0"/>
              <a:cs typeface="Prompt" pitchFamily="34" charset="-120"/>
            </a:endParaRPr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DCACCBF8-A096-413D-A8D3-F593BBA0EAF4}"/>
              </a:ext>
            </a:extLst>
          </p:cNvPr>
          <p:cNvSpPr>
            <a:spLocks noGrp="1"/>
          </p:cNvSpPr>
          <p:nvPr/>
        </p:nvSpPr>
        <p:spPr>
          <a:xfrm>
            <a:off x="11129058" y="773846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320921-3B40-48F9-9480-72E41177CE63}" type="slidenum">
              <a:rPr lang="en-US" sz="1800" smtClean="0">
                <a:solidFill>
                  <a:schemeClr val="bg1">
                    <a:lumMod val="85000"/>
                  </a:schemeClr>
                </a:solidFill>
              </a:rPr>
              <a:pPr/>
              <a:t>9</a:t>
            </a:fld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 / </a:t>
            </a:r>
            <a:r>
              <a:rPr lang="ru-RU" sz="1800" dirty="0">
                <a:solidFill>
                  <a:schemeClr val="bg1">
                    <a:lumMod val="85000"/>
                  </a:schemeClr>
                </a:solidFill>
              </a:rPr>
              <a:t>11</a:t>
            </a: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81D732C-1F33-448F-9924-4116B0E14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690" y="2169887"/>
            <a:ext cx="6210952" cy="3889825"/>
          </a:xfrm>
          <a:prstGeom prst="rect">
            <a:avLst/>
          </a:prstGeom>
        </p:spPr>
      </p:pic>
      <p:sp>
        <p:nvSpPr>
          <p:cNvPr id="23" name="Text 7">
            <a:extLst>
              <a:ext uri="{FF2B5EF4-FFF2-40B4-BE49-F238E27FC236}">
                <a16:creationId xmlns:a16="http://schemas.microsoft.com/office/drawing/2014/main" id="{82A99766-C1F9-47D5-90D0-A8B11FC0FD69}"/>
              </a:ext>
            </a:extLst>
          </p:cNvPr>
          <p:cNvSpPr/>
          <p:nvPr/>
        </p:nvSpPr>
        <p:spPr>
          <a:xfrm>
            <a:off x="8749782" y="6033608"/>
            <a:ext cx="2894767" cy="1243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1960"/>
              </a:lnSpc>
              <a:buNone/>
            </a:pPr>
            <a:r>
              <a:rPr lang="ru-RU" sz="1230" dirty="0">
                <a:solidFill>
                  <a:srgbClr val="DAD8E9"/>
                </a:solidFill>
                <a:ea typeface="Mukta" pitchFamily="34" charset="-122"/>
              </a:rPr>
              <a:t>Рис. 10 всплывающая опция ввода</a:t>
            </a:r>
          </a:p>
          <a:p>
            <a:pPr marL="0" indent="0" algn="ctr">
              <a:lnSpc>
                <a:spcPts val="1960"/>
              </a:lnSpc>
              <a:buNone/>
            </a:pPr>
            <a:r>
              <a:rPr lang="ru-RU" sz="1230" dirty="0">
                <a:solidFill>
                  <a:srgbClr val="DAD8E9"/>
                </a:solidFill>
                <a:ea typeface="Mukta" pitchFamily="34" charset="-122"/>
              </a:rPr>
              <a:t>контекста от пользователя</a:t>
            </a:r>
            <a:r>
              <a:rPr lang="en-US" sz="1230" dirty="0">
                <a:solidFill>
                  <a:srgbClr val="DAD8E9"/>
                </a:solidFill>
                <a:ea typeface="Mukta" pitchFamily="34" charset="-122"/>
              </a:rPr>
              <a:t>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E6AB452-3485-4BAC-8423-CEE374B21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54" y="2169887"/>
            <a:ext cx="6158982" cy="3843155"/>
          </a:xfrm>
          <a:prstGeom prst="rect">
            <a:avLst/>
          </a:prstGeom>
        </p:spPr>
      </p:pic>
      <p:sp>
        <p:nvSpPr>
          <p:cNvPr id="26" name="Text 7">
            <a:extLst>
              <a:ext uri="{FF2B5EF4-FFF2-40B4-BE49-F238E27FC236}">
                <a16:creationId xmlns:a16="http://schemas.microsoft.com/office/drawing/2014/main" id="{C4EBEE9F-9B73-47C6-B96C-5A08BEB2F488}"/>
              </a:ext>
            </a:extLst>
          </p:cNvPr>
          <p:cNvSpPr/>
          <p:nvPr/>
        </p:nvSpPr>
        <p:spPr>
          <a:xfrm>
            <a:off x="2098461" y="6059712"/>
            <a:ext cx="2894767" cy="1243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1960"/>
              </a:lnSpc>
              <a:buNone/>
            </a:pPr>
            <a:r>
              <a:rPr lang="ru-RU" sz="1230" dirty="0">
                <a:solidFill>
                  <a:srgbClr val="DAD8E9"/>
                </a:solidFill>
                <a:ea typeface="Mukta" pitchFamily="34" charset="-122"/>
              </a:rPr>
              <a:t>Рис. 9 выбор контекста из уже имеющихся</a:t>
            </a:r>
            <a:endParaRPr lang="en-US" sz="1230" dirty="0">
              <a:solidFill>
                <a:srgbClr val="DAD8E9"/>
              </a:solidFill>
              <a:ea typeface="Mukta" pitchFamily="3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13679</TotalTime>
  <Words>1468</Words>
  <Application>Microsoft Office PowerPoint</Application>
  <PresentationFormat>Произвольный</PresentationFormat>
  <Paragraphs>167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(Body)</vt:lpstr>
      <vt:lpstr>Calibri Light</vt:lpstr>
      <vt:lpstr>Mukta</vt:lpstr>
      <vt:lpstr>Prompt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45</cp:revision>
  <dcterms:created xsi:type="dcterms:W3CDTF">2024-05-30T09:54:32Z</dcterms:created>
  <dcterms:modified xsi:type="dcterms:W3CDTF">2024-06-23T20:44:52Z</dcterms:modified>
</cp:coreProperties>
</file>